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handoutMasterIdLst>
    <p:handoutMasterId r:id="rId18"/>
  </p:handoutMasterIdLst>
  <p:sldIdLst>
    <p:sldId id="256" r:id="rId2"/>
    <p:sldId id="274" r:id="rId3"/>
    <p:sldId id="275" r:id="rId4"/>
    <p:sldId id="276" r:id="rId5"/>
    <p:sldId id="262" r:id="rId6"/>
    <p:sldId id="277" r:id="rId7"/>
    <p:sldId id="281" r:id="rId8"/>
    <p:sldId id="267" r:id="rId9"/>
    <p:sldId id="283" r:id="rId10"/>
    <p:sldId id="279" r:id="rId11"/>
    <p:sldId id="263" r:id="rId12"/>
    <p:sldId id="282" r:id="rId13"/>
    <p:sldId id="257" r:id="rId14"/>
    <p:sldId id="259" r:id="rId15"/>
    <p:sldId id="273" r:id="rId16"/>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70C0"/>
    <a:srgbClr val="FF6600"/>
    <a:srgbClr val="CC66FF"/>
    <a:srgbClr val="BFBFB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748"/>
  </p:normalViewPr>
  <p:slideViewPr>
    <p:cSldViewPr snapToGrid="0">
      <p:cViewPr varScale="1">
        <p:scale>
          <a:sx n="102" d="100"/>
          <a:sy n="102" d="100"/>
        </p:scale>
        <p:origin x="2088" y="208"/>
      </p:cViewPr>
      <p:guideLst/>
    </p:cSldViewPr>
  </p:slideViewPr>
  <p:notesTextViewPr>
    <p:cViewPr>
      <p:scale>
        <a:sx n="1" d="1"/>
        <a:sy n="1" d="1"/>
      </p:scale>
      <p:origin x="0" y="0"/>
    </p:cViewPr>
  </p:notesTextViewPr>
  <p:notesViewPr>
    <p:cSldViewPr snapToGrid="0">
      <p:cViewPr varScale="1">
        <p:scale>
          <a:sx n="127" d="100"/>
          <a:sy n="127" d="100"/>
        </p:scale>
        <p:origin x="49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B0B9920-55C8-6631-F25E-87A8FF9239D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C850D44-CB55-CB38-B1E2-DCFFB7E8B4F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6C6E7A6-0E12-464A-99E0-CE7D7E94F069}" type="datetimeFigureOut">
              <a:rPr kumimoji="1" lang="ja-JP" altLang="en-US" smtClean="0"/>
              <a:t>2025/12/4</a:t>
            </a:fld>
            <a:endParaRPr kumimoji="1" lang="ja-JP" altLang="en-US"/>
          </a:p>
        </p:txBody>
      </p:sp>
      <p:sp>
        <p:nvSpPr>
          <p:cNvPr id="4" name="フッター プレースホルダー 3">
            <a:extLst>
              <a:ext uri="{FF2B5EF4-FFF2-40B4-BE49-F238E27FC236}">
                <a16:creationId xmlns:a16="http://schemas.microsoft.com/office/drawing/2014/main" id="{D03DFC5C-E47A-D453-E3F2-457D9C564ED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FE10979-DAAF-19BE-51C0-75A2CC07888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7E8E34A-8A80-401F-B9DB-786B96059943}" type="slidenum">
              <a:rPr kumimoji="1" lang="ja-JP" altLang="en-US" smtClean="0"/>
              <a:t>‹#›</a:t>
            </a:fld>
            <a:endParaRPr kumimoji="1" lang="ja-JP" altLang="en-US"/>
          </a:p>
        </p:txBody>
      </p:sp>
    </p:spTree>
    <p:extLst>
      <p:ext uri="{BB962C8B-B14F-4D97-AF65-F5344CB8AC3E}">
        <p14:creationId xmlns:p14="http://schemas.microsoft.com/office/powerpoint/2010/main" val="3891684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D80E07-6EF0-4256-A1D7-C90C8F6AD723}"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7C8CBB-5464-4469-B937-B18A4221CAE9}" type="slidenum">
              <a:rPr kumimoji="1" lang="ja-JP" altLang="en-US" smtClean="0"/>
              <a:t>‹#›</a:t>
            </a:fld>
            <a:endParaRPr kumimoji="1" lang="ja-JP" altLang="en-US"/>
          </a:p>
        </p:txBody>
      </p:sp>
    </p:spTree>
    <p:extLst>
      <p:ext uri="{BB962C8B-B14F-4D97-AF65-F5344CB8AC3E}">
        <p14:creationId xmlns:p14="http://schemas.microsoft.com/office/powerpoint/2010/main" val="3132101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E6E434A-5B4E-4B3C-A081-1B1C0F812E21}" type="slidenum">
              <a:rPr kumimoji="1" lang="ja-JP" altLang="en-US" smtClean="0"/>
              <a:t>3</a:t>
            </a:fld>
            <a:endParaRPr kumimoji="1" lang="ja-JP" altLang="en-US"/>
          </a:p>
        </p:txBody>
      </p:sp>
    </p:spTree>
    <p:extLst>
      <p:ext uri="{BB962C8B-B14F-4D97-AF65-F5344CB8AC3E}">
        <p14:creationId xmlns:p14="http://schemas.microsoft.com/office/powerpoint/2010/main" val="18065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7C8CBB-5464-4469-B937-B18A4221CAE9}" type="slidenum">
              <a:rPr kumimoji="1" lang="ja-JP" altLang="en-US" smtClean="0"/>
              <a:t>5</a:t>
            </a:fld>
            <a:endParaRPr kumimoji="1" lang="ja-JP" altLang="en-US"/>
          </a:p>
        </p:txBody>
      </p:sp>
    </p:spTree>
    <p:extLst>
      <p:ext uri="{BB962C8B-B14F-4D97-AF65-F5344CB8AC3E}">
        <p14:creationId xmlns:p14="http://schemas.microsoft.com/office/powerpoint/2010/main" val="270266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AB9E-F05D-1E39-1AC8-DBB481D4B4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178102-1E6E-E150-C112-64F05A38BA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B7450BF-F4CD-210F-651D-B3734268211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F42DDE-3F2C-5F62-B5EE-38DE71A74C1E}"/>
              </a:ext>
            </a:extLst>
          </p:cNvPr>
          <p:cNvSpPr>
            <a:spLocks noGrp="1"/>
          </p:cNvSpPr>
          <p:nvPr>
            <p:ph type="sldNum" sz="quarter" idx="5"/>
          </p:nvPr>
        </p:nvSpPr>
        <p:spPr/>
        <p:txBody>
          <a:bodyPr/>
          <a:lstStyle/>
          <a:p>
            <a:fld id="{BE7C8CBB-5464-4469-B937-B18A4221CAE9}" type="slidenum">
              <a:rPr kumimoji="1" lang="ja-JP" altLang="en-US" smtClean="0"/>
              <a:t>9</a:t>
            </a:fld>
            <a:endParaRPr kumimoji="1" lang="ja-JP" altLang="en-US"/>
          </a:p>
        </p:txBody>
      </p:sp>
    </p:spTree>
    <p:extLst>
      <p:ext uri="{BB962C8B-B14F-4D97-AF65-F5344CB8AC3E}">
        <p14:creationId xmlns:p14="http://schemas.microsoft.com/office/powerpoint/2010/main" val="89160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7C8CBB-5464-4469-B937-B18A4221CAE9}" type="slidenum">
              <a:rPr kumimoji="1" lang="ja-JP" altLang="en-US" smtClean="0"/>
              <a:t>14</a:t>
            </a:fld>
            <a:endParaRPr kumimoji="1" lang="ja-JP" altLang="en-US"/>
          </a:p>
        </p:txBody>
      </p:sp>
    </p:spTree>
    <p:extLst>
      <p:ext uri="{BB962C8B-B14F-4D97-AF65-F5344CB8AC3E}">
        <p14:creationId xmlns:p14="http://schemas.microsoft.com/office/powerpoint/2010/main" val="96892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15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75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97F0622-D76D-2D27-9923-F0EA033647EB}"/>
              </a:ext>
            </a:extLst>
          </p:cNvPr>
          <p:cNvSpPr/>
          <p:nvPr userDrawn="1"/>
        </p:nvSpPr>
        <p:spPr>
          <a:xfrm>
            <a:off x="162045" y="520862"/>
            <a:ext cx="2507583" cy="4166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発災時（初日）の行動</a:t>
            </a:r>
          </a:p>
        </p:txBody>
      </p:sp>
    </p:spTree>
    <p:extLst>
      <p:ext uri="{BB962C8B-B14F-4D97-AF65-F5344CB8AC3E}">
        <p14:creationId xmlns:p14="http://schemas.microsoft.com/office/powerpoint/2010/main" val="119696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97F0622-D76D-2D27-9923-F0EA033647EB}"/>
              </a:ext>
            </a:extLst>
          </p:cNvPr>
          <p:cNvSpPr/>
          <p:nvPr userDrawn="1"/>
        </p:nvSpPr>
        <p:spPr>
          <a:xfrm>
            <a:off x="162045" y="520862"/>
            <a:ext cx="2507583" cy="4166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発災翌日以降の行動</a:t>
            </a:r>
          </a:p>
        </p:txBody>
      </p:sp>
    </p:spTree>
    <p:extLst>
      <p:ext uri="{BB962C8B-B14F-4D97-AF65-F5344CB8AC3E}">
        <p14:creationId xmlns:p14="http://schemas.microsoft.com/office/powerpoint/2010/main" val="400465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4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24D0AD-83AA-3F9E-DA4F-6D5DA88DAFD9}"/>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50BAA7-D3D2-89C1-ABD6-A10F5AED107F}"/>
              </a:ext>
            </a:extLst>
          </p:cNvPr>
          <p:cNvSpPr>
            <a:spLocks noGrp="1"/>
          </p:cNvSpPr>
          <p:nvPr>
            <p:ph type="subTitle" idx="1"/>
          </p:nvPr>
        </p:nvSpPr>
        <p:spPr>
          <a:xfrm>
            <a:off x="857250" y="5202944"/>
            <a:ext cx="5143500" cy="239165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DFB3816-1F50-CA05-7CD6-E5AE8DF9E8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A0B89C3-52AD-3EC4-706E-7821AA3B11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34A9AA-12DB-9F8E-EEDB-1101F446B281}"/>
              </a:ext>
            </a:extLst>
          </p:cNvPr>
          <p:cNvSpPr>
            <a:spLocks noGrp="1"/>
          </p:cNvSpPr>
          <p:nvPr>
            <p:ph type="sldNum" sz="quarter" idx="12"/>
          </p:nvPr>
        </p:nvSpPr>
        <p:spPr/>
        <p:txBody>
          <a:bodyPr/>
          <a:lstStyle/>
          <a:p>
            <a:fld id="{FC19A7E5-D681-456D-A456-8E1335998CDB}" type="slidenum">
              <a:rPr kumimoji="1" lang="ja-JP" altLang="en-US" smtClean="0"/>
              <a:t>‹#›</a:t>
            </a:fld>
            <a:endParaRPr kumimoji="1" lang="ja-JP" altLang="en-US"/>
          </a:p>
        </p:txBody>
      </p:sp>
    </p:spTree>
    <p:extLst>
      <p:ext uri="{BB962C8B-B14F-4D97-AF65-F5344CB8AC3E}">
        <p14:creationId xmlns:p14="http://schemas.microsoft.com/office/powerpoint/2010/main" val="2782615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2E01E603-7828-6AC7-6656-A7640C82DE8B}"/>
              </a:ext>
            </a:extLst>
          </p:cNvPr>
          <p:cNvGrpSpPr/>
          <p:nvPr userDrawn="1"/>
        </p:nvGrpSpPr>
        <p:grpSpPr>
          <a:xfrm>
            <a:off x="123041" y="9658047"/>
            <a:ext cx="6543313" cy="0"/>
            <a:chOff x="149807" y="9553875"/>
            <a:chExt cx="6543313" cy="0"/>
          </a:xfrm>
        </p:grpSpPr>
        <p:cxnSp>
          <p:nvCxnSpPr>
            <p:cNvPr id="8" name="直線コネクタ 7">
              <a:extLst>
                <a:ext uri="{FF2B5EF4-FFF2-40B4-BE49-F238E27FC236}">
                  <a16:creationId xmlns:a16="http://schemas.microsoft.com/office/drawing/2014/main" id="{AF54CA20-B399-9B20-856A-FA29C03F7809}"/>
                </a:ext>
              </a:extLst>
            </p:cNvPr>
            <p:cNvCxnSpPr>
              <a:cxnSpLocks/>
            </p:cNvCxnSpPr>
            <p:nvPr userDrawn="1"/>
          </p:nvCxnSpPr>
          <p:spPr>
            <a:xfrm>
              <a:off x="149807" y="9553875"/>
              <a:ext cx="6516547" cy="0"/>
            </a:xfrm>
            <a:prstGeom prst="line">
              <a:avLst/>
            </a:prstGeom>
            <a:ln w="203200">
              <a:solidFill>
                <a:srgbClr val="FFFF00"/>
              </a:solidFill>
              <a:prstDash val="sysDot"/>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A9BE4621-1A0B-C06C-575B-0301CE17A7EC}"/>
                </a:ext>
              </a:extLst>
            </p:cNvPr>
            <p:cNvCxnSpPr>
              <a:cxnSpLocks/>
            </p:cNvCxnSpPr>
            <p:nvPr userDrawn="1"/>
          </p:nvCxnSpPr>
          <p:spPr>
            <a:xfrm>
              <a:off x="354052" y="9553875"/>
              <a:ext cx="6339068" cy="0"/>
            </a:xfrm>
            <a:prstGeom prst="line">
              <a:avLst/>
            </a:prstGeom>
            <a:ln w="20320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grpSp>
        <p:nvGrpSpPr>
          <p:cNvPr id="21" name="グループ化 20">
            <a:extLst>
              <a:ext uri="{FF2B5EF4-FFF2-40B4-BE49-F238E27FC236}">
                <a16:creationId xmlns:a16="http://schemas.microsoft.com/office/drawing/2014/main" id="{1CFA175D-6B22-5E01-D619-7C9EA20896CA}"/>
              </a:ext>
            </a:extLst>
          </p:cNvPr>
          <p:cNvGrpSpPr/>
          <p:nvPr userDrawn="1"/>
        </p:nvGrpSpPr>
        <p:grpSpPr>
          <a:xfrm>
            <a:off x="123041" y="215034"/>
            <a:ext cx="6543313" cy="0"/>
            <a:chOff x="149807" y="9553875"/>
            <a:chExt cx="6543313" cy="0"/>
          </a:xfrm>
        </p:grpSpPr>
        <p:cxnSp>
          <p:nvCxnSpPr>
            <p:cNvPr id="22" name="直線コネクタ 21">
              <a:extLst>
                <a:ext uri="{FF2B5EF4-FFF2-40B4-BE49-F238E27FC236}">
                  <a16:creationId xmlns:a16="http://schemas.microsoft.com/office/drawing/2014/main" id="{878FE632-CAEC-1F2C-D0D7-D84A30185A85}"/>
                </a:ext>
              </a:extLst>
            </p:cNvPr>
            <p:cNvCxnSpPr>
              <a:cxnSpLocks/>
            </p:cNvCxnSpPr>
            <p:nvPr userDrawn="1"/>
          </p:nvCxnSpPr>
          <p:spPr>
            <a:xfrm>
              <a:off x="149807" y="9553875"/>
              <a:ext cx="6516547" cy="0"/>
            </a:xfrm>
            <a:prstGeom prst="line">
              <a:avLst/>
            </a:prstGeom>
            <a:ln w="203200">
              <a:solidFill>
                <a:srgbClr val="FFFF00"/>
              </a:solidFill>
              <a:prstDash val="sysDot"/>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477B9100-2A7F-364A-F87F-E08B89579BA2}"/>
                </a:ext>
              </a:extLst>
            </p:cNvPr>
            <p:cNvCxnSpPr>
              <a:cxnSpLocks/>
            </p:cNvCxnSpPr>
            <p:nvPr userDrawn="1"/>
          </p:nvCxnSpPr>
          <p:spPr>
            <a:xfrm>
              <a:off x="354052" y="9553875"/>
              <a:ext cx="6339068" cy="0"/>
            </a:xfrm>
            <a:prstGeom prst="line">
              <a:avLst/>
            </a:prstGeom>
            <a:ln w="20320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9854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77250-D5E6-8E26-B7E1-7E3FA7AEEBBF}"/>
              </a:ext>
            </a:extLst>
          </p:cNvPr>
          <p:cNvSpPr>
            <a:spLocks noGrp="1"/>
          </p:cNvSpPr>
          <p:nvPr>
            <p:ph type="ctrTitle" idx="4294967295"/>
          </p:nvPr>
        </p:nvSpPr>
        <p:spPr>
          <a:xfrm>
            <a:off x="775000" y="1549508"/>
            <a:ext cx="5308000" cy="938364"/>
          </a:xfrm>
          <a:prstGeom prst="rect">
            <a:avLst/>
          </a:prstGeom>
          <a:ln w="31750" cmpd="sng">
            <a:solidFill>
              <a:schemeClr val="tx1"/>
            </a:solidFill>
            <a:prstDash val="solid"/>
            <a:extLst>
              <a:ext uri="{C807C97D-BFC1-408E-A445-0C87EB9F89A2}">
                <ask:lineSketchStyleProps xmlns:ask="http://schemas.microsoft.com/office/drawing/2018/sketchyshapes" sd="1219033472">
                  <a:custGeom>
                    <a:avLst/>
                    <a:gdLst>
                      <a:gd name="connsiteX0" fmla="*/ 0 w 5308000"/>
                      <a:gd name="connsiteY0" fmla="*/ 0 h 938364"/>
                      <a:gd name="connsiteX1" fmla="*/ 695938 w 5308000"/>
                      <a:gd name="connsiteY1" fmla="*/ 0 h 938364"/>
                      <a:gd name="connsiteX2" fmla="*/ 1338796 w 5308000"/>
                      <a:gd name="connsiteY2" fmla="*/ 0 h 938364"/>
                      <a:gd name="connsiteX3" fmla="*/ 1928573 w 5308000"/>
                      <a:gd name="connsiteY3" fmla="*/ 0 h 938364"/>
                      <a:gd name="connsiteX4" fmla="*/ 2518351 w 5308000"/>
                      <a:gd name="connsiteY4" fmla="*/ 0 h 938364"/>
                      <a:gd name="connsiteX5" fmla="*/ 3214289 w 5308000"/>
                      <a:gd name="connsiteY5" fmla="*/ 0 h 938364"/>
                      <a:gd name="connsiteX6" fmla="*/ 3857147 w 5308000"/>
                      <a:gd name="connsiteY6" fmla="*/ 0 h 938364"/>
                      <a:gd name="connsiteX7" fmla="*/ 4287684 w 5308000"/>
                      <a:gd name="connsiteY7" fmla="*/ 0 h 938364"/>
                      <a:gd name="connsiteX8" fmla="*/ 5308000 w 5308000"/>
                      <a:gd name="connsiteY8" fmla="*/ 0 h 938364"/>
                      <a:gd name="connsiteX9" fmla="*/ 5308000 w 5308000"/>
                      <a:gd name="connsiteY9" fmla="*/ 487949 h 938364"/>
                      <a:gd name="connsiteX10" fmla="*/ 5308000 w 5308000"/>
                      <a:gd name="connsiteY10" fmla="*/ 938364 h 938364"/>
                      <a:gd name="connsiteX11" fmla="*/ 4824382 w 5308000"/>
                      <a:gd name="connsiteY11" fmla="*/ 938364 h 938364"/>
                      <a:gd name="connsiteX12" fmla="*/ 4128444 w 5308000"/>
                      <a:gd name="connsiteY12" fmla="*/ 938364 h 938364"/>
                      <a:gd name="connsiteX13" fmla="*/ 3591747 w 5308000"/>
                      <a:gd name="connsiteY13" fmla="*/ 938364 h 938364"/>
                      <a:gd name="connsiteX14" fmla="*/ 2895809 w 5308000"/>
                      <a:gd name="connsiteY14" fmla="*/ 938364 h 938364"/>
                      <a:gd name="connsiteX15" fmla="*/ 2412191 w 5308000"/>
                      <a:gd name="connsiteY15" fmla="*/ 938364 h 938364"/>
                      <a:gd name="connsiteX16" fmla="*/ 1981653 w 5308000"/>
                      <a:gd name="connsiteY16" fmla="*/ 938364 h 938364"/>
                      <a:gd name="connsiteX17" fmla="*/ 1551116 w 5308000"/>
                      <a:gd name="connsiteY17" fmla="*/ 938364 h 938364"/>
                      <a:gd name="connsiteX18" fmla="*/ 908258 w 5308000"/>
                      <a:gd name="connsiteY18" fmla="*/ 938364 h 938364"/>
                      <a:gd name="connsiteX19" fmla="*/ 0 w 5308000"/>
                      <a:gd name="connsiteY19" fmla="*/ 938364 h 938364"/>
                      <a:gd name="connsiteX20" fmla="*/ 0 w 5308000"/>
                      <a:gd name="connsiteY20" fmla="*/ 469182 h 938364"/>
                      <a:gd name="connsiteX21" fmla="*/ 0 w 5308000"/>
                      <a:gd name="connsiteY21" fmla="*/ 0 h 9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8000" h="938364" fill="none" extrusionOk="0">
                        <a:moveTo>
                          <a:pt x="0" y="0"/>
                        </a:moveTo>
                        <a:cubicBezTo>
                          <a:pt x="204681" y="-46075"/>
                          <a:pt x="445980" y="57241"/>
                          <a:pt x="695938" y="0"/>
                        </a:cubicBezTo>
                        <a:cubicBezTo>
                          <a:pt x="945896" y="-57241"/>
                          <a:pt x="1055646" y="544"/>
                          <a:pt x="1338796" y="0"/>
                        </a:cubicBezTo>
                        <a:cubicBezTo>
                          <a:pt x="1621946" y="-544"/>
                          <a:pt x="1766672" y="47744"/>
                          <a:pt x="1928573" y="0"/>
                        </a:cubicBezTo>
                        <a:cubicBezTo>
                          <a:pt x="2090474" y="-47744"/>
                          <a:pt x="2251357" y="38633"/>
                          <a:pt x="2518351" y="0"/>
                        </a:cubicBezTo>
                        <a:cubicBezTo>
                          <a:pt x="2785345" y="-38633"/>
                          <a:pt x="2920306" y="41262"/>
                          <a:pt x="3214289" y="0"/>
                        </a:cubicBezTo>
                        <a:cubicBezTo>
                          <a:pt x="3508272" y="-41262"/>
                          <a:pt x="3684286" y="30194"/>
                          <a:pt x="3857147" y="0"/>
                        </a:cubicBezTo>
                        <a:cubicBezTo>
                          <a:pt x="4030008" y="-30194"/>
                          <a:pt x="4133796" y="41839"/>
                          <a:pt x="4287684" y="0"/>
                        </a:cubicBezTo>
                        <a:cubicBezTo>
                          <a:pt x="4441572" y="-41839"/>
                          <a:pt x="4944067" y="119784"/>
                          <a:pt x="5308000" y="0"/>
                        </a:cubicBezTo>
                        <a:cubicBezTo>
                          <a:pt x="5312185" y="114737"/>
                          <a:pt x="5294380" y="343286"/>
                          <a:pt x="5308000" y="487949"/>
                        </a:cubicBezTo>
                        <a:cubicBezTo>
                          <a:pt x="5321620" y="632612"/>
                          <a:pt x="5292331" y="798307"/>
                          <a:pt x="5308000" y="938364"/>
                        </a:cubicBezTo>
                        <a:cubicBezTo>
                          <a:pt x="5115875" y="960820"/>
                          <a:pt x="4989393" y="897934"/>
                          <a:pt x="4824382" y="938364"/>
                        </a:cubicBezTo>
                        <a:cubicBezTo>
                          <a:pt x="4659371" y="978794"/>
                          <a:pt x="4423593" y="925451"/>
                          <a:pt x="4128444" y="938364"/>
                        </a:cubicBezTo>
                        <a:cubicBezTo>
                          <a:pt x="3833295" y="951277"/>
                          <a:pt x="3723504" y="926973"/>
                          <a:pt x="3591747" y="938364"/>
                        </a:cubicBezTo>
                        <a:cubicBezTo>
                          <a:pt x="3459990" y="949755"/>
                          <a:pt x="3122479" y="857093"/>
                          <a:pt x="2895809" y="938364"/>
                        </a:cubicBezTo>
                        <a:cubicBezTo>
                          <a:pt x="2669139" y="1019635"/>
                          <a:pt x="2623472" y="924899"/>
                          <a:pt x="2412191" y="938364"/>
                        </a:cubicBezTo>
                        <a:cubicBezTo>
                          <a:pt x="2200910" y="951829"/>
                          <a:pt x="2170337" y="934424"/>
                          <a:pt x="1981653" y="938364"/>
                        </a:cubicBezTo>
                        <a:cubicBezTo>
                          <a:pt x="1792969" y="942304"/>
                          <a:pt x="1766364" y="933657"/>
                          <a:pt x="1551116" y="938364"/>
                        </a:cubicBezTo>
                        <a:cubicBezTo>
                          <a:pt x="1335868" y="943071"/>
                          <a:pt x="1138381" y="898827"/>
                          <a:pt x="908258" y="938364"/>
                        </a:cubicBezTo>
                        <a:cubicBezTo>
                          <a:pt x="678135" y="977901"/>
                          <a:pt x="415417" y="853470"/>
                          <a:pt x="0" y="938364"/>
                        </a:cubicBezTo>
                        <a:cubicBezTo>
                          <a:pt x="-36826" y="780810"/>
                          <a:pt x="44609" y="581091"/>
                          <a:pt x="0" y="469182"/>
                        </a:cubicBezTo>
                        <a:cubicBezTo>
                          <a:pt x="-44609" y="357273"/>
                          <a:pt x="982" y="233617"/>
                          <a:pt x="0" y="0"/>
                        </a:cubicBezTo>
                        <a:close/>
                      </a:path>
                      <a:path w="5308000" h="938364" stroke="0" extrusionOk="0">
                        <a:moveTo>
                          <a:pt x="0" y="0"/>
                        </a:moveTo>
                        <a:cubicBezTo>
                          <a:pt x="186395" y="-34354"/>
                          <a:pt x="298831" y="42613"/>
                          <a:pt x="536698" y="0"/>
                        </a:cubicBezTo>
                        <a:cubicBezTo>
                          <a:pt x="774565" y="-42613"/>
                          <a:pt x="842076" y="36878"/>
                          <a:pt x="967236" y="0"/>
                        </a:cubicBezTo>
                        <a:cubicBezTo>
                          <a:pt x="1092396" y="-36878"/>
                          <a:pt x="1449029" y="12710"/>
                          <a:pt x="1663173" y="0"/>
                        </a:cubicBezTo>
                        <a:cubicBezTo>
                          <a:pt x="1877317" y="-12710"/>
                          <a:pt x="2045797" y="63193"/>
                          <a:pt x="2199871" y="0"/>
                        </a:cubicBezTo>
                        <a:cubicBezTo>
                          <a:pt x="2353945" y="-63193"/>
                          <a:pt x="2556773" y="2269"/>
                          <a:pt x="2736569" y="0"/>
                        </a:cubicBezTo>
                        <a:cubicBezTo>
                          <a:pt x="2916365" y="-2269"/>
                          <a:pt x="3262109" y="22400"/>
                          <a:pt x="3432507" y="0"/>
                        </a:cubicBezTo>
                        <a:cubicBezTo>
                          <a:pt x="3602905" y="-22400"/>
                          <a:pt x="3788623" y="57143"/>
                          <a:pt x="3916124" y="0"/>
                        </a:cubicBezTo>
                        <a:cubicBezTo>
                          <a:pt x="4043625" y="-57143"/>
                          <a:pt x="4418582" y="31629"/>
                          <a:pt x="4612062" y="0"/>
                        </a:cubicBezTo>
                        <a:cubicBezTo>
                          <a:pt x="4805542" y="-31629"/>
                          <a:pt x="4967674" y="51397"/>
                          <a:pt x="5308000" y="0"/>
                        </a:cubicBezTo>
                        <a:cubicBezTo>
                          <a:pt x="5340139" y="186412"/>
                          <a:pt x="5261232" y="370744"/>
                          <a:pt x="5308000" y="469182"/>
                        </a:cubicBezTo>
                        <a:cubicBezTo>
                          <a:pt x="5354768" y="567620"/>
                          <a:pt x="5254104" y="716632"/>
                          <a:pt x="5308000" y="938364"/>
                        </a:cubicBezTo>
                        <a:cubicBezTo>
                          <a:pt x="4990337" y="989076"/>
                          <a:pt x="4930635" y="867268"/>
                          <a:pt x="4665142" y="938364"/>
                        </a:cubicBezTo>
                        <a:cubicBezTo>
                          <a:pt x="4399649" y="1009460"/>
                          <a:pt x="4310460" y="855338"/>
                          <a:pt x="3969204" y="938364"/>
                        </a:cubicBezTo>
                        <a:cubicBezTo>
                          <a:pt x="3627948" y="1021390"/>
                          <a:pt x="3473964" y="897601"/>
                          <a:pt x="3273267" y="938364"/>
                        </a:cubicBezTo>
                        <a:cubicBezTo>
                          <a:pt x="3072570" y="979127"/>
                          <a:pt x="3012655" y="912121"/>
                          <a:pt x="2789649" y="938364"/>
                        </a:cubicBezTo>
                        <a:cubicBezTo>
                          <a:pt x="2566643" y="964607"/>
                          <a:pt x="2324002" y="895429"/>
                          <a:pt x="2199871" y="938364"/>
                        </a:cubicBezTo>
                        <a:cubicBezTo>
                          <a:pt x="2075740" y="981299"/>
                          <a:pt x="1826440" y="894061"/>
                          <a:pt x="1503933" y="938364"/>
                        </a:cubicBezTo>
                        <a:cubicBezTo>
                          <a:pt x="1181426" y="982667"/>
                          <a:pt x="1056352" y="900021"/>
                          <a:pt x="914156" y="938364"/>
                        </a:cubicBezTo>
                        <a:cubicBezTo>
                          <a:pt x="771960" y="976707"/>
                          <a:pt x="273005" y="926289"/>
                          <a:pt x="0" y="938364"/>
                        </a:cubicBezTo>
                        <a:cubicBezTo>
                          <a:pt x="-14505" y="770623"/>
                          <a:pt x="34777" y="688669"/>
                          <a:pt x="0" y="487949"/>
                        </a:cubicBezTo>
                        <a:cubicBezTo>
                          <a:pt x="-34777" y="287229"/>
                          <a:pt x="16613" y="152294"/>
                          <a:pt x="0" y="0"/>
                        </a:cubicBezTo>
                        <a:close/>
                      </a:path>
                    </a:pathLst>
                  </a:custGeom>
                  <ask:type>
                    <ask:lineSketchNone/>
                  </ask:type>
                </ask:lineSketchStyleProps>
              </a:ext>
            </a:extLst>
          </a:ln>
        </p:spPr>
        <p:txBody>
          <a:bodyPr lIns="360000" tIns="180000" rIns="360000" bIns="180000" anchor="ctr" anchorCtr="1"/>
          <a:lstStyle/>
          <a:p>
            <a:pPr algn="dist"/>
            <a:r>
              <a:rPr kumimoji="1" lang="ja-JP" altLang="en-US" sz="3800" b="1" dirty="0">
                <a:latin typeface="Meiryo UI" panose="020B0604030504040204" pitchFamily="50" charset="-128"/>
                <a:ea typeface="Meiryo UI" panose="020B0604030504040204" pitchFamily="50" charset="-128"/>
              </a:rPr>
              <a:t>災害時対応マニュアル</a:t>
            </a:r>
          </a:p>
        </p:txBody>
      </p:sp>
      <p:sp>
        <p:nvSpPr>
          <p:cNvPr id="4" name="テキスト ボックス 3">
            <a:extLst>
              <a:ext uri="{FF2B5EF4-FFF2-40B4-BE49-F238E27FC236}">
                <a16:creationId xmlns:a16="http://schemas.microsoft.com/office/drawing/2014/main" id="{E924ED13-045C-AA9D-7C86-B01796A9A7D4}"/>
              </a:ext>
            </a:extLst>
          </p:cNvPr>
          <p:cNvSpPr txBox="1"/>
          <p:nvPr/>
        </p:nvSpPr>
        <p:spPr>
          <a:xfrm>
            <a:off x="401124" y="8689319"/>
            <a:ext cx="3558746"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令和</a:t>
            </a:r>
            <a:r>
              <a:rPr kumimoji="1" lang="ja-JP" altLang="en-US" dirty="0">
                <a:latin typeface="Meiryo UI" panose="020B0604030504040204" pitchFamily="50" charset="-128"/>
                <a:ea typeface="Meiryo UI" panose="020B0604030504040204" pitchFamily="50" charset="-128"/>
              </a:rPr>
              <a:t>　</a:t>
            </a:r>
            <a:r>
              <a:rPr kumimoji="1" lang="ja-JP" altLang="en-US">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  </a:t>
            </a:r>
            <a:r>
              <a:rPr kumimoji="1" lang="ja-JP" altLang="en-US">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  </a:t>
            </a:r>
            <a:r>
              <a:rPr kumimoji="1" lang="ja-JP" altLang="en-US">
                <a:latin typeface="Meiryo UI" panose="020B0604030504040204" pitchFamily="50" charset="-128"/>
                <a:ea typeface="Meiryo UI" panose="020B0604030504040204" pitchFamily="50" charset="-128"/>
              </a:rPr>
              <a:t>日　</a:t>
            </a:r>
            <a:r>
              <a:rPr kumimoji="1" lang="ja-JP" altLang="en-US" dirty="0">
                <a:latin typeface="Meiryo UI" panose="020B0604030504040204" pitchFamily="50" charset="-128"/>
                <a:ea typeface="Meiryo UI" panose="020B0604030504040204" pitchFamily="50" charset="-128"/>
              </a:rPr>
              <a:t>作成</a:t>
            </a:r>
          </a:p>
        </p:txBody>
      </p:sp>
      <p:graphicFrame>
        <p:nvGraphicFramePr>
          <p:cNvPr id="8" name="表 7">
            <a:extLst>
              <a:ext uri="{FF2B5EF4-FFF2-40B4-BE49-F238E27FC236}">
                <a16:creationId xmlns:a16="http://schemas.microsoft.com/office/drawing/2014/main" id="{3F420005-A7E5-6AB3-C685-419BE305D7EF}"/>
              </a:ext>
            </a:extLst>
          </p:cNvPr>
          <p:cNvGraphicFramePr>
            <a:graphicFrameLocks noGrp="1"/>
          </p:cNvGraphicFramePr>
          <p:nvPr>
            <p:extLst>
              <p:ext uri="{D42A27DB-BD31-4B8C-83A1-F6EECF244321}">
                <p14:modId xmlns:p14="http://schemas.microsoft.com/office/powerpoint/2010/main" val="2613733723"/>
              </p:ext>
            </p:extLst>
          </p:nvPr>
        </p:nvGraphicFramePr>
        <p:xfrm>
          <a:off x="1962379" y="7418128"/>
          <a:ext cx="2933241" cy="938364"/>
        </p:xfrm>
        <a:graphic>
          <a:graphicData uri="http://schemas.openxmlformats.org/drawingml/2006/table">
            <a:tbl>
              <a:tblPr firstRow="1" bandRow="1">
                <a:tableStyleId>{5940675A-B579-460E-94D1-54222C63F5DA}</a:tableStyleId>
              </a:tblPr>
              <a:tblGrid>
                <a:gridCol w="2933241">
                  <a:extLst>
                    <a:ext uri="{9D8B030D-6E8A-4147-A177-3AD203B41FA5}">
                      <a16:colId xmlns:a16="http://schemas.microsoft.com/office/drawing/2014/main" val="2500759409"/>
                    </a:ext>
                  </a:extLst>
                </a:gridCol>
              </a:tblGrid>
              <a:tr h="482626">
                <a:tc>
                  <a:txBody>
                    <a:bodyPr/>
                    <a:lstStyle/>
                    <a:p>
                      <a:endParaRPr kumimoji="1" lang="ja-JP" altLang="en-US" sz="160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2981147125"/>
                  </a:ext>
                </a:extLst>
              </a:tr>
              <a:tr h="455738">
                <a:tc>
                  <a:txBody>
                    <a:bodyPr/>
                    <a:lstStyle/>
                    <a:p>
                      <a:endParaRPr kumimoji="1" lang="ja-JP" altLang="en-US" sz="160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2036066929"/>
                  </a:ext>
                </a:extLst>
              </a:tr>
            </a:tbl>
          </a:graphicData>
        </a:graphic>
      </p:graphicFrame>
    </p:spTree>
    <p:extLst>
      <p:ext uri="{BB962C8B-B14F-4D97-AF65-F5344CB8AC3E}">
        <p14:creationId xmlns:p14="http://schemas.microsoft.com/office/powerpoint/2010/main" val="32272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9F32B1B-DBD1-D69B-70BB-4D9D1126AF3C}"/>
              </a:ext>
            </a:extLst>
          </p:cNvPr>
          <p:cNvSpPr txBox="1"/>
          <p:nvPr/>
        </p:nvSpPr>
        <p:spPr>
          <a:xfrm>
            <a:off x="91439" y="424460"/>
            <a:ext cx="6186970" cy="400110"/>
          </a:xfrm>
          <a:prstGeom prst="rect">
            <a:avLst/>
          </a:prstGeom>
          <a:noFill/>
        </p:spPr>
        <p:txBody>
          <a:bodyPr wrap="square" rtlCol="0">
            <a:spAutoFit/>
          </a:bodyPr>
          <a:lstStyle/>
          <a:p>
            <a:r>
              <a:rPr kumimoji="1" lang="ja-JP" altLang="en-US" sz="2000">
                <a:latin typeface="Meiryo UI" panose="020B0604030504040204" pitchFamily="34" charset="-128"/>
                <a:ea typeface="Meiryo UI" panose="020B0604030504040204" pitchFamily="34" charset="-128"/>
              </a:rPr>
              <a:t>優先車両　</a:t>
            </a:r>
            <a:r>
              <a:rPr kumimoji="1" lang="ja-JP" altLang="en-US" sz="1400">
                <a:latin typeface="Meiryo UI" panose="020B0604030504040204" pitchFamily="34" charset="-128"/>
                <a:ea typeface="Meiryo UI" panose="020B0604030504040204" pitchFamily="34" charset="-128"/>
              </a:rPr>
              <a:t>以下車両については優先レーンでの給油をお願いします</a:t>
            </a:r>
            <a:endParaRPr kumimoji="1" lang="ja-JP" altLang="en-US" sz="2400">
              <a:latin typeface="Meiryo UI" panose="020B0604030504040204" pitchFamily="34" charset="-128"/>
              <a:ea typeface="Meiryo UI" panose="020B0604030504040204" pitchFamily="34" charset="-128"/>
            </a:endParaRPr>
          </a:p>
        </p:txBody>
      </p:sp>
      <p:graphicFrame>
        <p:nvGraphicFramePr>
          <p:cNvPr id="9" name="表 8">
            <a:extLst>
              <a:ext uri="{FF2B5EF4-FFF2-40B4-BE49-F238E27FC236}">
                <a16:creationId xmlns:a16="http://schemas.microsoft.com/office/drawing/2014/main" id="{0818B0A0-1606-6CFB-440B-410ED0EAC410}"/>
              </a:ext>
            </a:extLst>
          </p:cNvPr>
          <p:cNvGraphicFramePr>
            <a:graphicFrameLocks noGrp="1"/>
          </p:cNvGraphicFramePr>
          <p:nvPr>
            <p:extLst>
              <p:ext uri="{D42A27DB-BD31-4B8C-83A1-F6EECF244321}">
                <p14:modId xmlns:p14="http://schemas.microsoft.com/office/powerpoint/2010/main" val="1812900407"/>
              </p:ext>
            </p:extLst>
          </p:nvPr>
        </p:nvGraphicFramePr>
        <p:xfrm>
          <a:off x="265965" y="1070862"/>
          <a:ext cx="6333141" cy="7793600"/>
        </p:xfrm>
        <a:graphic>
          <a:graphicData uri="http://schemas.openxmlformats.org/drawingml/2006/table">
            <a:tbl>
              <a:tblPr firstRow="1" bandRow="1">
                <a:tableStyleId>{5940675A-B579-460E-94D1-54222C63F5DA}</a:tableStyleId>
              </a:tblPr>
              <a:tblGrid>
                <a:gridCol w="1122160">
                  <a:extLst>
                    <a:ext uri="{9D8B030D-6E8A-4147-A177-3AD203B41FA5}">
                      <a16:colId xmlns:a16="http://schemas.microsoft.com/office/drawing/2014/main" val="307228684"/>
                    </a:ext>
                  </a:extLst>
                </a:gridCol>
                <a:gridCol w="1454228">
                  <a:extLst>
                    <a:ext uri="{9D8B030D-6E8A-4147-A177-3AD203B41FA5}">
                      <a16:colId xmlns:a16="http://schemas.microsoft.com/office/drawing/2014/main" val="2798592234"/>
                    </a:ext>
                  </a:extLst>
                </a:gridCol>
                <a:gridCol w="1465243">
                  <a:extLst>
                    <a:ext uri="{9D8B030D-6E8A-4147-A177-3AD203B41FA5}">
                      <a16:colId xmlns:a16="http://schemas.microsoft.com/office/drawing/2014/main" val="3299812028"/>
                    </a:ext>
                  </a:extLst>
                </a:gridCol>
                <a:gridCol w="1065905">
                  <a:extLst>
                    <a:ext uri="{9D8B030D-6E8A-4147-A177-3AD203B41FA5}">
                      <a16:colId xmlns:a16="http://schemas.microsoft.com/office/drawing/2014/main" val="1039168204"/>
                    </a:ext>
                  </a:extLst>
                </a:gridCol>
                <a:gridCol w="1225605">
                  <a:extLst>
                    <a:ext uri="{9D8B030D-6E8A-4147-A177-3AD203B41FA5}">
                      <a16:colId xmlns:a16="http://schemas.microsoft.com/office/drawing/2014/main" val="714928825"/>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車両外観</a:t>
                      </a:r>
                    </a:p>
                  </a:txBody>
                  <a:tcPr marL="36000" marR="36000" marT="36000" marB="36000" anchor="ctr" anchorCtr="1">
                    <a:solidFill>
                      <a:schemeClr val="bg1">
                        <a:lumMod val="85000"/>
                      </a:schemeClr>
                    </a:solidFill>
                  </a:tcPr>
                </a:tc>
                <a:tc>
                  <a:txBody>
                    <a:bodyPr/>
                    <a:lstStyle/>
                    <a:p>
                      <a:r>
                        <a:rPr kumimoji="1" lang="ja-JP" altLang="en-US" sz="1000" b="0" i="0">
                          <a:latin typeface="Meiryo UI" panose="020B0604030504040204" pitchFamily="34" charset="-128"/>
                          <a:ea typeface="Meiryo UI" panose="020B0604030504040204" pitchFamily="34" charset="-128"/>
                        </a:rPr>
                        <a:t>所属</a:t>
                      </a:r>
                      <a:endParaRPr kumimoji="1" lang="ja-JP" altLang="en-US"/>
                    </a:p>
                  </a:txBody>
                  <a:tcPr marL="36000" marR="36000" marT="36000" marB="36000" anchor="ctr" anchorCtr="1">
                    <a:solidFill>
                      <a:schemeClr val="bg1">
                        <a:lumMod val="85000"/>
                      </a:schemeClr>
                    </a:solidFill>
                  </a:tcPr>
                </a:tc>
                <a:tc>
                  <a:txBody>
                    <a:bodyPr/>
                    <a:lstStyle/>
                    <a:p>
                      <a:r>
                        <a:rPr kumimoji="1" lang="ja-JP" altLang="en-US" sz="1000" b="0" i="0">
                          <a:latin typeface="Meiryo UI" panose="020B0604030504040204" pitchFamily="34" charset="-128"/>
                          <a:ea typeface="Meiryo UI" panose="020B0604030504040204" pitchFamily="34" charset="-128"/>
                        </a:rPr>
                        <a:t>識別</a:t>
                      </a:r>
                    </a:p>
                  </a:txBody>
                  <a:tcPr marL="36000" marR="36000" marT="36000" marB="36000" anchor="ctr" anchorCtr="1">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決済</a:t>
                      </a:r>
                    </a:p>
                  </a:txBody>
                  <a:tcPr marL="36000" marR="36000" marT="36000" marB="36000" anchor="ctr" anchorCtr="1">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種別</a:t>
                      </a:r>
                    </a:p>
                  </a:txBody>
                  <a:tcPr marL="36000" marR="36000" marT="36000" marB="36000" anchor="ctr" anchorCtr="1">
                    <a:solidFill>
                      <a:schemeClr val="bg1">
                        <a:lumMod val="85000"/>
                      </a:schemeClr>
                    </a:solidFill>
                  </a:tcPr>
                </a:tc>
                <a:extLst>
                  <a:ext uri="{0D108BD9-81ED-4DB2-BD59-A6C34878D82A}">
                    <a16:rowId xmlns:a16="http://schemas.microsoft.com/office/drawing/2014/main" val="539085367"/>
                  </a:ext>
                </a:extLst>
              </a:tr>
              <a:tr h="370840">
                <a:tc rowSpan="2">
                  <a:txBody>
                    <a:bodyPr/>
                    <a:lstStyle/>
                    <a:p>
                      <a:pPr algn="l"/>
                      <a:r>
                        <a:rPr kumimoji="1" lang="ja-JP" altLang="en-US" sz="1000" b="0" i="0">
                          <a:latin typeface="Meiryo UI" panose="020B0604030504040204" pitchFamily="34" charset="-128"/>
                          <a:ea typeface="Meiryo UI" panose="020B0604030504040204" pitchFamily="34" charset="-128"/>
                        </a:rPr>
                        <a:t>消防</a:t>
                      </a:r>
                    </a:p>
                  </a:txBody>
                  <a:tcPr marL="36000" marR="36000" marT="36000" marB="36000" anchor="ctr"/>
                </a:tc>
                <a:tc>
                  <a:txBody>
                    <a:bodyPr/>
                    <a:lstStyle/>
                    <a:p>
                      <a:pPr algn="l"/>
                      <a:r>
                        <a:rPr kumimoji="1" lang="ja-JP" altLang="en-US" sz="1000" b="0" i="0">
                          <a:latin typeface="Meiryo UI" panose="020B0604030504040204" pitchFamily="34" charset="-128"/>
                          <a:ea typeface="Meiryo UI" panose="020B0604030504040204" pitchFamily="34" charset="-128"/>
                        </a:rPr>
                        <a:t>△○消防局</a:t>
                      </a:r>
                    </a:p>
                  </a:txBody>
                  <a:tcPr marL="36000" marR="36000" marT="36000" marB="36000" anchor="ctr"/>
                </a:tc>
                <a:tc>
                  <a:txBody>
                    <a:bodyPr/>
                    <a:lstStyle/>
                    <a:p>
                      <a:pPr algn="l"/>
                      <a:r>
                        <a:rPr kumimoji="1" lang="ja-JP" altLang="en-US" sz="1000" b="0" i="0">
                          <a:latin typeface="Meiryo UI" panose="020B0604030504040204" pitchFamily="34" charset="-128"/>
                          <a:ea typeface="Meiryo UI" panose="020B0604030504040204" pitchFamily="34" charset="-128"/>
                        </a:rPr>
                        <a:t>赤色灯・所属表示</a:t>
                      </a: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1817316165"/>
                  </a:ext>
                </a:extLst>
              </a:tr>
              <a:tr h="370840">
                <a:tc vMerge="1">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r>
                        <a:rPr kumimoji="1" lang="ja-JP" altLang="en-US" sz="1000" b="0" i="0">
                          <a:latin typeface="Meiryo UI" panose="020B0604030504040204" pitchFamily="34" charset="-128"/>
                          <a:ea typeface="Meiryo UI" panose="020B0604030504040204" pitchFamily="34" charset="-128"/>
                        </a:rPr>
                        <a:t>上記以外</a:t>
                      </a:r>
                      <a:endParaRPr kumimoji="1" lang="ja-JP" altLang="en-US"/>
                    </a:p>
                  </a:txBody>
                  <a:tcPr marL="36000" marR="36000" marT="36000" marB="36000" anchor="ctr"/>
                </a:tc>
                <a:tc>
                  <a:txBody>
                    <a:bodyPr/>
                    <a:lstStyle/>
                    <a:p>
                      <a:pPr algn="l"/>
                      <a:r>
                        <a:rPr kumimoji="1" lang="ja-JP" altLang="en-US" sz="1000" b="0" i="0">
                          <a:latin typeface="Meiryo UI" panose="020B0604030504040204" pitchFamily="34" charset="-128"/>
                          <a:ea typeface="Meiryo UI" panose="020B0604030504040204" pitchFamily="34" charset="-128"/>
                        </a:rPr>
                        <a:t>赤色灯・所属表示</a:t>
                      </a: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3109532965"/>
                  </a:ext>
                </a:extLst>
              </a:tr>
              <a:tr h="370840">
                <a:tc rowSpan="3">
                  <a:txBody>
                    <a:bodyPr/>
                    <a:lstStyle/>
                    <a:p>
                      <a:pPr algn="l"/>
                      <a:r>
                        <a:rPr kumimoji="1" lang="ja-JP" altLang="en-US" sz="1000" b="0" i="0">
                          <a:latin typeface="Meiryo UI" panose="020B0604030504040204" pitchFamily="34" charset="-128"/>
                          <a:ea typeface="Meiryo UI" panose="020B0604030504040204" pitchFamily="34" charset="-128"/>
                        </a:rPr>
                        <a:t>救急</a:t>
                      </a:r>
                    </a:p>
                  </a:txBody>
                  <a:tcPr marL="36000" marR="36000" marT="36000" marB="36000" anchor="ctr"/>
                </a:tc>
                <a:tc>
                  <a:txBody>
                    <a:bodyPr/>
                    <a:lstStyle/>
                    <a:p>
                      <a:pPr algn="l"/>
                      <a:r>
                        <a:rPr kumimoji="1" lang="ja-JP" altLang="en-US" sz="1000" b="0" i="0">
                          <a:latin typeface="Meiryo UI" panose="020B0604030504040204" pitchFamily="34" charset="-128"/>
                          <a:ea typeface="Meiryo UI" panose="020B0604030504040204" pitchFamily="34" charset="-128"/>
                        </a:rPr>
                        <a:t>△○消防局</a:t>
                      </a: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赤色灯・所属表示</a:t>
                      </a: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1893108073"/>
                  </a:ext>
                </a:extLst>
              </a:tr>
              <a:tr h="370840">
                <a:tc vMerge="1">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r>
                        <a:rPr kumimoji="1" lang="ja-JP" altLang="en-US" sz="1000" b="0" i="0">
                          <a:latin typeface="Meiryo UI" panose="020B0604030504040204" pitchFamily="34" charset="-128"/>
                          <a:ea typeface="Meiryo UI" panose="020B0604030504040204" pitchFamily="34" charset="-128"/>
                        </a:rPr>
                        <a:t>○△総合病院</a:t>
                      </a:r>
                      <a:endParaRPr kumimoji="1" lang="ja-JP" altLang="en-US"/>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赤色灯・病院名表示</a:t>
                      </a: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845272299"/>
                  </a:ext>
                </a:extLst>
              </a:tr>
              <a:tr h="370840">
                <a:tc vMerge="1">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r>
                        <a:rPr kumimoji="1" lang="ja-JP" altLang="en-US" sz="1000" b="0" i="0">
                          <a:latin typeface="Meiryo UI" panose="020B0604030504040204" pitchFamily="34" charset="-128"/>
                          <a:ea typeface="Meiryo UI" panose="020B0604030504040204" pitchFamily="34" charset="-128"/>
                        </a:rPr>
                        <a:t>上記以外</a:t>
                      </a:r>
                      <a:endParaRPr kumimoji="1" lang="ja-JP" altLang="en-US"/>
                    </a:p>
                  </a:txBody>
                  <a:tcPr marL="36000" marR="36000" marT="36000" marB="36000" anchor="ctr"/>
                </a:tc>
                <a:tc>
                  <a:txBody>
                    <a:bodyPr/>
                    <a:lstStyle/>
                    <a:p>
                      <a:pPr algn="l"/>
                      <a:r>
                        <a:rPr kumimoji="1" lang="ja-JP" altLang="en-US" sz="1000" b="0" i="0">
                          <a:latin typeface="Meiryo UI" panose="020B0604030504040204" pitchFamily="34" charset="-128"/>
                          <a:ea typeface="Meiryo UI" panose="020B0604030504040204" pitchFamily="34" charset="-128"/>
                        </a:rPr>
                        <a:t>赤色灯・所属表示</a:t>
                      </a: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3225098831"/>
                  </a:ext>
                </a:extLst>
              </a:tr>
              <a:tr h="370840">
                <a:tc rowSpan="2">
                  <a:txBody>
                    <a:bodyPr/>
                    <a:lstStyle/>
                    <a:p>
                      <a:pPr algn="l"/>
                      <a:r>
                        <a:rPr kumimoji="1" lang="ja-JP" altLang="en-US" sz="1000" b="0" i="0">
                          <a:latin typeface="Meiryo UI" panose="020B0604030504040204" pitchFamily="34" charset="-128"/>
                          <a:ea typeface="Meiryo UI" panose="020B0604030504040204" pitchFamily="34" charset="-128"/>
                        </a:rPr>
                        <a:t>警察</a:t>
                      </a:r>
                    </a:p>
                  </a:txBody>
                  <a:tcPr marL="36000" marR="36000" marT="36000" marB="36000" anchor="ctr"/>
                </a:tc>
                <a:tc>
                  <a:txBody>
                    <a:bodyPr/>
                    <a:lstStyle/>
                    <a:p>
                      <a:pPr algn="l"/>
                      <a:r>
                        <a:rPr kumimoji="1" lang="ja-JP" altLang="en-US" sz="1000" b="0" i="0">
                          <a:latin typeface="Meiryo UI" panose="020B0604030504040204" pitchFamily="34" charset="-128"/>
                          <a:ea typeface="Meiryo UI" panose="020B0604030504040204" pitchFamily="34" charset="-128"/>
                        </a:rPr>
                        <a:t>○□県警</a:t>
                      </a: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赤色灯・所属表示</a:t>
                      </a: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2059380491"/>
                  </a:ext>
                </a:extLst>
              </a:tr>
              <a:tr h="370840">
                <a:tc vMerge="1">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r>
                        <a:rPr kumimoji="1" lang="ja-JP" altLang="en-US" sz="1000" b="0" i="0">
                          <a:latin typeface="Meiryo UI" panose="020B0604030504040204" pitchFamily="34" charset="-128"/>
                          <a:ea typeface="Meiryo UI" panose="020B0604030504040204" pitchFamily="34" charset="-128"/>
                        </a:rPr>
                        <a:t>上記以外</a:t>
                      </a:r>
                      <a:endParaRPr kumimoji="1" lang="ja-JP" altLang="en-US"/>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回赤色転灯・所属表示</a:t>
                      </a:r>
                    </a:p>
                    <a:p>
                      <a:pPr algn="l"/>
                      <a:r>
                        <a:rPr kumimoji="1" lang="ja-JP" altLang="en-US" sz="1000" b="0" i="0">
                          <a:latin typeface="Meiryo UI" panose="020B0604030504040204" pitchFamily="34" charset="-128"/>
                          <a:ea typeface="Meiryo UI" panose="020B0604030504040204" pitchFamily="34" charset="-128"/>
                        </a:rPr>
                        <a:t>もしくは身分証明書</a:t>
                      </a: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2284555414"/>
                  </a:ext>
                </a:extLst>
              </a:tr>
              <a:tr h="370840">
                <a:tc>
                  <a:txBody>
                    <a:bodyPr/>
                    <a:lstStyle/>
                    <a:p>
                      <a:pPr algn="l"/>
                      <a:r>
                        <a:rPr kumimoji="1" lang="ja-JP" altLang="en-US" sz="1000" b="0" i="0">
                          <a:latin typeface="Meiryo UI" panose="020B0604030504040204" pitchFamily="34" charset="-128"/>
                          <a:ea typeface="Meiryo UI" panose="020B0604030504040204" pitchFamily="34" charset="-128"/>
                        </a:rPr>
                        <a:t>自衛隊</a:t>
                      </a: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r>
                        <a:rPr kumimoji="1" lang="en-US" altLang="ja-JP" sz="1000" b="0" i="0" dirty="0">
                          <a:latin typeface="Meiryo UI" panose="020B0604030504040204" pitchFamily="34" charset="-128"/>
                          <a:ea typeface="Meiryo UI" panose="020B0604030504040204" pitchFamily="34" charset="-128"/>
                        </a:rPr>
                        <a:t>6</a:t>
                      </a:r>
                      <a:r>
                        <a:rPr kumimoji="1" lang="ja-JP" altLang="en-US" sz="1000" b="0" i="0">
                          <a:latin typeface="Meiryo UI" panose="020B0604030504040204" pitchFamily="34" charset="-128"/>
                          <a:ea typeface="Meiryo UI" panose="020B0604030504040204" pitchFamily="34" charset="-128"/>
                        </a:rPr>
                        <a:t>けたナンバープレート</a:t>
                      </a: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1386728472"/>
                  </a:ext>
                </a:extLst>
              </a:tr>
              <a:tr h="370840">
                <a:tc>
                  <a:txBody>
                    <a:bodyPr/>
                    <a:lstStyle/>
                    <a:p>
                      <a:pPr algn="l"/>
                      <a:r>
                        <a:rPr kumimoji="1" lang="ja-JP" altLang="en-US" sz="1000" b="0" i="0">
                          <a:latin typeface="Meiryo UI" panose="020B0604030504040204" pitchFamily="34" charset="-128"/>
                          <a:ea typeface="Meiryo UI" panose="020B0604030504040204" pitchFamily="34" charset="-128"/>
                        </a:rPr>
                        <a:t>国交省</a:t>
                      </a:r>
                    </a:p>
                  </a:txBody>
                  <a:tcPr marL="36000" marR="36000" marT="36000" marB="36000" anchor="ctr"/>
                </a:tc>
                <a:tc>
                  <a:txBody>
                    <a:bodyPr/>
                    <a:lstStyle/>
                    <a:p>
                      <a:pPr algn="l"/>
                      <a:r>
                        <a:rPr kumimoji="1" lang="ja-JP" altLang="en-US" sz="1000" b="0" i="0">
                          <a:latin typeface="Meiryo UI" panose="020B0604030504040204" pitchFamily="34" charset="-128"/>
                          <a:ea typeface="Meiryo UI" panose="020B0604030504040204" pitchFamily="34" charset="-128"/>
                        </a:rPr>
                        <a:t>道路啓開車両</a:t>
                      </a:r>
                    </a:p>
                  </a:txBody>
                  <a:tcPr marL="36000" marR="36000" marT="36000" marB="36000" anchor="ctr"/>
                </a:tc>
                <a:tc>
                  <a:txBody>
                    <a:bodyPr/>
                    <a:lstStyle/>
                    <a:p>
                      <a:pPr algn="l"/>
                      <a:r>
                        <a:rPr kumimoji="1" lang="ja-JP" altLang="en-US" sz="1000" b="0" i="0">
                          <a:latin typeface="Meiryo UI" panose="020B0604030504040204" pitchFamily="34" charset="-128"/>
                          <a:ea typeface="Meiryo UI" panose="020B0604030504040204" pitchFamily="34" charset="-128"/>
                        </a:rPr>
                        <a:t>緊急自動車指定書</a:t>
                      </a: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3810324121"/>
                  </a:ext>
                </a:extLst>
              </a:tr>
              <a:tr h="370840">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3663457754"/>
                  </a:ext>
                </a:extLst>
              </a:tr>
              <a:tr h="370840">
                <a:tc>
                  <a:txBody>
                    <a:bodyPr/>
                    <a:lstStyle/>
                    <a:p>
                      <a:pPr algn="l"/>
                      <a:endParaRPr kumimoji="1" lang="en-US" altLang="ja-JP" sz="1000" b="0" i="0" dirty="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en-US" altLang="ja-JP" sz="1000" b="0" i="0" dirty="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3897371347"/>
                  </a:ext>
                </a:extLst>
              </a:tr>
              <a:tr h="370840">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1446333592"/>
                  </a:ext>
                </a:extLst>
              </a:tr>
              <a:tr h="370840">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4225657241"/>
                  </a:ext>
                </a:extLst>
              </a:tr>
              <a:tr h="370840">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364896952"/>
                  </a:ext>
                </a:extLst>
              </a:tr>
              <a:tr h="370840">
                <a:tc rowSpan="6">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一般車</a:t>
                      </a:r>
                      <a:endParaRPr kumimoji="1" lang="en-US" altLang="ja-JP" sz="1000" b="0" i="0" dirty="0">
                        <a:latin typeface="Meiryo UI" panose="020B0604030504040204" pitchFamily="34" charset="-128"/>
                        <a:ea typeface="Meiryo UI" panose="020B0604030504040204" pitchFamily="34"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a:latin typeface="Meiryo UI" panose="020B0604030504040204" pitchFamily="34" charset="-128"/>
                          <a:ea typeface="Meiryo UI" panose="020B0604030504040204" pitchFamily="34" charset="-128"/>
                        </a:rPr>
                        <a:t>（外観識別不可）</a:t>
                      </a:r>
                    </a:p>
                  </a:txBody>
                  <a:tcPr marL="36000" marR="36000" marT="108000" marB="36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546553120"/>
                  </a:ext>
                </a:extLst>
              </a:tr>
              <a:tr h="37084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108000" marB="36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4061824206"/>
                  </a:ext>
                </a:extLst>
              </a:tr>
              <a:tr h="370840">
                <a:tc vMerge="1">
                  <a:txBody>
                    <a:bodyPr/>
                    <a:lstStyle/>
                    <a:p>
                      <a:endParaRPr dirty="0"/>
                    </a:p>
                  </a:txBody>
                  <a:tcPr marL="36000" marR="36000" marT="108000" marB="36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1366462528"/>
                  </a:ext>
                </a:extLst>
              </a:tr>
              <a:tr h="370840">
                <a:tc vMerge="1">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dirty="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1156907196"/>
                  </a:ext>
                </a:extLst>
              </a:tr>
              <a:tr h="370840">
                <a:tc vMerge="1">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558252845"/>
                  </a:ext>
                </a:extLst>
              </a:tr>
              <a:tr h="370840">
                <a:tc vMerge="1">
                  <a:txBody>
                    <a:bodyPr/>
                    <a:lstStyle/>
                    <a:p>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l"/>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a:latin typeface="Meiryo UI" panose="020B0604030504040204" pitchFamily="34" charset="-128"/>
                        <a:ea typeface="Meiryo UI" panose="020B0604030504040204" pitchFamily="34" charset="-128"/>
                      </a:endParaRPr>
                    </a:p>
                  </a:txBody>
                  <a:tcPr marL="36000" marR="36000" marT="36000" marB="36000" anchor="ctr"/>
                </a:tc>
                <a:extLst>
                  <a:ext uri="{0D108BD9-81ED-4DB2-BD59-A6C34878D82A}">
                    <a16:rowId xmlns:a16="http://schemas.microsoft.com/office/drawing/2014/main" val="2666735656"/>
                  </a:ext>
                </a:extLst>
              </a:tr>
            </a:tbl>
          </a:graphicData>
        </a:graphic>
      </p:graphicFrame>
      <p:sp>
        <p:nvSpPr>
          <p:cNvPr id="11" name="テキスト ボックス 10">
            <a:extLst>
              <a:ext uri="{FF2B5EF4-FFF2-40B4-BE49-F238E27FC236}">
                <a16:creationId xmlns:a16="http://schemas.microsoft.com/office/drawing/2014/main" id="{F7AD8892-D1C7-D83E-5843-88E56C0E4FC6}"/>
              </a:ext>
            </a:extLst>
          </p:cNvPr>
          <p:cNvSpPr txBox="1"/>
          <p:nvPr/>
        </p:nvSpPr>
        <p:spPr>
          <a:xfrm>
            <a:off x="265965" y="8992696"/>
            <a:ext cx="3431754" cy="261610"/>
          </a:xfrm>
          <a:prstGeom prst="rect">
            <a:avLst/>
          </a:prstGeom>
          <a:noFill/>
        </p:spPr>
        <p:txBody>
          <a:bodyPr wrap="square">
            <a:spAutoFit/>
          </a:bodyPr>
          <a:lstStyle/>
          <a:p>
            <a:pPr marL="171450" indent="-171450">
              <a:buFont typeface="システムフォント（レギュラー）"/>
              <a:buChar char="※"/>
            </a:pPr>
            <a:r>
              <a:rPr kumimoji="1" lang="ja-JP" altLang="en-US" sz="1100" b="1" i="0">
                <a:solidFill>
                  <a:srgbClr val="FF0000"/>
                </a:solidFill>
                <a:latin typeface="Meiryo UI" panose="020B0604030504040204" pitchFamily="34" charset="-128"/>
                <a:ea typeface="Meiryo UI" panose="020B0604030504040204" pitchFamily="34" charset="-128"/>
              </a:rPr>
              <a:t>得意先の車両については、店長に確認してください！</a:t>
            </a:r>
            <a:endParaRPr kumimoji="1" lang="ja-JP" altLang="en-US" sz="1100" b="1">
              <a:solidFill>
                <a:srgbClr val="FF0000"/>
              </a:solidFill>
            </a:endParaRPr>
          </a:p>
        </p:txBody>
      </p:sp>
      <p:sp>
        <p:nvSpPr>
          <p:cNvPr id="12" name="テキスト ボックス 11">
            <a:extLst>
              <a:ext uri="{FF2B5EF4-FFF2-40B4-BE49-F238E27FC236}">
                <a16:creationId xmlns:a16="http://schemas.microsoft.com/office/drawing/2014/main" id="{1FAEABB4-035F-8452-9D0C-AAB389444230}"/>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10</a:t>
            </a:r>
            <a:endParaRPr kumimoji="1" lang="ja-JP" altLang="en-US"/>
          </a:p>
        </p:txBody>
      </p:sp>
    </p:spTree>
    <p:extLst>
      <p:ext uri="{BB962C8B-B14F-4D97-AF65-F5344CB8AC3E}">
        <p14:creationId xmlns:p14="http://schemas.microsoft.com/office/powerpoint/2010/main" val="350743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C14EFA5-3C9A-FB73-D063-8B5F007BBB40}"/>
              </a:ext>
            </a:extLst>
          </p:cNvPr>
          <p:cNvSpPr txBox="1"/>
          <p:nvPr/>
        </p:nvSpPr>
        <p:spPr>
          <a:xfrm>
            <a:off x="176272" y="447056"/>
            <a:ext cx="5182060" cy="400110"/>
          </a:xfrm>
          <a:prstGeom prst="rect">
            <a:avLst/>
          </a:prstGeom>
          <a:noFill/>
        </p:spPr>
        <p:txBody>
          <a:bodyPr wrap="square">
            <a:spAutoFit/>
          </a:bodyPr>
          <a:lstStyle/>
          <a:p>
            <a:r>
              <a:rPr kumimoji="1" lang="ja-JP" altLang="en-US" sz="2000">
                <a:latin typeface="メイリオ" panose="020B0604030504040204" pitchFamily="50" charset="-128"/>
                <a:ea typeface="メイリオ" panose="020B0604030504040204" pitchFamily="50" charset="-128"/>
              </a:rPr>
              <a:t>連絡先リスト</a:t>
            </a:r>
            <a:endParaRPr kumimoji="1" lang="ja-JP" altLang="en-US" sz="2000" dirty="0">
              <a:latin typeface="メイリオ" panose="020B0604030504040204" pitchFamily="50" charset="-128"/>
              <a:ea typeface="メイリオ" panose="020B0604030504040204" pitchFamily="50" charset="-128"/>
            </a:endParaRPr>
          </a:p>
        </p:txBody>
      </p:sp>
      <p:graphicFrame>
        <p:nvGraphicFramePr>
          <p:cNvPr id="2" name="表 1">
            <a:extLst>
              <a:ext uri="{FF2B5EF4-FFF2-40B4-BE49-F238E27FC236}">
                <a16:creationId xmlns:a16="http://schemas.microsoft.com/office/drawing/2014/main" id="{3B71ACFB-69C6-FCF2-343A-06FDB9068D83}"/>
              </a:ext>
            </a:extLst>
          </p:cNvPr>
          <p:cNvGraphicFramePr>
            <a:graphicFrameLocks noGrp="1"/>
          </p:cNvGraphicFramePr>
          <p:nvPr>
            <p:extLst>
              <p:ext uri="{D42A27DB-BD31-4B8C-83A1-F6EECF244321}">
                <p14:modId xmlns:p14="http://schemas.microsoft.com/office/powerpoint/2010/main" val="3008340361"/>
              </p:ext>
            </p:extLst>
          </p:nvPr>
        </p:nvGraphicFramePr>
        <p:xfrm>
          <a:off x="357474" y="847166"/>
          <a:ext cx="6143052" cy="6841732"/>
        </p:xfrm>
        <a:graphic>
          <a:graphicData uri="http://schemas.openxmlformats.org/drawingml/2006/table">
            <a:tbl>
              <a:tblPr firstRow="1" bandRow="1">
                <a:tableStyleId>{5940675A-B579-460E-94D1-54222C63F5DA}</a:tableStyleId>
              </a:tblPr>
              <a:tblGrid>
                <a:gridCol w="752476">
                  <a:extLst>
                    <a:ext uri="{9D8B030D-6E8A-4147-A177-3AD203B41FA5}">
                      <a16:colId xmlns:a16="http://schemas.microsoft.com/office/drawing/2014/main" val="1921003521"/>
                    </a:ext>
                  </a:extLst>
                </a:gridCol>
                <a:gridCol w="1211855">
                  <a:extLst>
                    <a:ext uri="{9D8B030D-6E8A-4147-A177-3AD203B41FA5}">
                      <a16:colId xmlns:a16="http://schemas.microsoft.com/office/drawing/2014/main" val="2261254415"/>
                    </a:ext>
                  </a:extLst>
                </a:gridCol>
                <a:gridCol w="1652528">
                  <a:extLst>
                    <a:ext uri="{9D8B030D-6E8A-4147-A177-3AD203B41FA5}">
                      <a16:colId xmlns:a16="http://schemas.microsoft.com/office/drawing/2014/main" val="2531324495"/>
                    </a:ext>
                  </a:extLst>
                </a:gridCol>
                <a:gridCol w="1211855">
                  <a:extLst>
                    <a:ext uri="{9D8B030D-6E8A-4147-A177-3AD203B41FA5}">
                      <a16:colId xmlns:a16="http://schemas.microsoft.com/office/drawing/2014/main" val="3543314721"/>
                    </a:ext>
                  </a:extLst>
                </a:gridCol>
                <a:gridCol w="1314338">
                  <a:extLst>
                    <a:ext uri="{9D8B030D-6E8A-4147-A177-3AD203B41FA5}">
                      <a16:colId xmlns:a16="http://schemas.microsoft.com/office/drawing/2014/main" val="26881632"/>
                    </a:ext>
                  </a:extLst>
                </a:gridCol>
              </a:tblGrid>
              <a:tr h="299452">
                <a:tc>
                  <a:txBody>
                    <a:bodyPr/>
                    <a:lstStyle/>
                    <a:p>
                      <a:pPr algn="ctr"/>
                      <a:r>
                        <a:rPr kumimoji="1" lang="ja-JP" altLang="en-US" sz="1050" dirty="0">
                          <a:latin typeface="メイリオ" panose="020B0604030504040204" pitchFamily="50" charset="-128"/>
                          <a:ea typeface="メイリオ" panose="020B0604030504040204" pitchFamily="50" charset="-128"/>
                        </a:rPr>
                        <a:t>分類</a:t>
                      </a:r>
                    </a:p>
                  </a:txBody>
                  <a:tcPr marL="36000" marR="36000" marT="36000" marB="36000" anchor="ctr">
                    <a:solidFill>
                      <a:schemeClr val="bg1">
                        <a:lumMod val="85000"/>
                      </a:schemeClr>
                    </a:solidFill>
                  </a:tcPr>
                </a:tc>
                <a:tc>
                  <a:txBody>
                    <a:bodyPr/>
                    <a:lstStyle/>
                    <a:p>
                      <a:pPr algn="ctr"/>
                      <a:r>
                        <a:rPr lang="ja-JP" altLang="en-US" sz="1050" dirty="0">
                          <a:latin typeface="メイリオ" panose="020B0604030504040204" pitchFamily="50" charset="-128"/>
                          <a:ea typeface="メイリオ" panose="020B0604030504040204" pitchFamily="50" charset="-128"/>
                        </a:rPr>
                        <a:t>名称</a:t>
                      </a:r>
                    </a:p>
                  </a:txBody>
                  <a:tcPr marL="36000" marR="36000" marT="36000" marB="36000" anchor="ctr">
                    <a:solidFill>
                      <a:schemeClr val="bg1">
                        <a:lumMod val="85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メールアドレス</a:t>
                      </a:r>
                    </a:p>
                  </a:txBody>
                  <a:tcPr marL="36000" marR="36000" marT="36000" marB="36000" anchor="ctr">
                    <a:solidFill>
                      <a:schemeClr val="bg1">
                        <a:lumMod val="85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電話番号</a:t>
                      </a:r>
                    </a:p>
                  </a:txBody>
                  <a:tcPr marL="36000" marR="36000" marT="36000" marB="36000" anchor="ctr">
                    <a:solidFill>
                      <a:schemeClr val="bg1">
                        <a:lumMod val="85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備考</a:t>
                      </a:r>
                    </a:p>
                  </a:txBody>
                  <a:tcPr marL="36000" marR="36000" marT="36000" marB="36000" anchor="ctr">
                    <a:solidFill>
                      <a:schemeClr val="bg1">
                        <a:lumMod val="85000"/>
                      </a:schemeClr>
                    </a:solidFill>
                  </a:tcPr>
                </a:tc>
                <a:extLst>
                  <a:ext uri="{0D108BD9-81ED-4DB2-BD59-A6C34878D82A}">
                    <a16:rowId xmlns:a16="http://schemas.microsoft.com/office/drawing/2014/main" val="3784353988"/>
                  </a:ext>
                </a:extLst>
              </a:tr>
              <a:tr h="178932">
                <a:tc rowSpan="3">
                  <a:txBody>
                    <a:bodyPr/>
                    <a:lstStyle/>
                    <a:p>
                      <a:pPr algn="l"/>
                      <a:r>
                        <a:rPr kumimoji="1" lang="ja-JP" altLang="en-US" sz="1050">
                          <a:latin typeface="メイリオ" panose="020B0604030504040204" pitchFamily="50" charset="-128"/>
                          <a:ea typeface="メイリオ" panose="020B0604030504040204" pitchFamily="50" charset="-128"/>
                        </a:rPr>
                        <a:t>社内</a:t>
                      </a:r>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30749600"/>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050299578"/>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5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338813259"/>
                  </a:ext>
                </a:extLst>
              </a:tr>
              <a:tr h="178932">
                <a:tc>
                  <a:txBody>
                    <a:bodyPr/>
                    <a:lstStyle/>
                    <a:p>
                      <a:pPr algn="l"/>
                      <a:r>
                        <a:rPr kumimoji="1" lang="ja-JP" altLang="en-US" sz="1050" dirty="0">
                          <a:latin typeface="メイリオ" panose="020B0604030504040204" pitchFamily="50" charset="-128"/>
                          <a:ea typeface="メイリオ" panose="020B0604030504040204" pitchFamily="50" charset="-128"/>
                        </a:rPr>
                        <a:t>石油組合</a:t>
                      </a: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427010408"/>
                  </a:ext>
                </a:extLst>
              </a:tr>
              <a:tr h="178932">
                <a:tc>
                  <a:txBody>
                    <a:bodyPr/>
                    <a:lstStyle/>
                    <a:p>
                      <a:pPr algn="l"/>
                      <a:r>
                        <a:rPr kumimoji="1" lang="ja-JP" altLang="en-US" sz="1050" dirty="0">
                          <a:latin typeface="メイリオ" panose="020B0604030504040204" pitchFamily="50" charset="-128"/>
                          <a:ea typeface="メイリオ" panose="020B0604030504040204" pitchFamily="50" charset="-128"/>
                        </a:rPr>
                        <a:t>国</a:t>
                      </a: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69763814"/>
                  </a:ext>
                </a:extLst>
              </a:tr>
              <a:tr h="178932">
                <a:tc rowSpan="2">
                  <a:txBody>
                    <a:bodyPr/>
                    <a:lstStyle/>
                    <a:p>
                      <a:pPr algn="l"/>
                      <a:r>
                        <a:rPr kumimoji="1" lang="ja-JP" altLang="en-US" sz="1050" dirty="0">
                          <a:latin typeface="メイリオ" panose="020B0604030504040204" pitchFamily="50" charset="-128"/>
                          <a:ea typeface="メイリオ" panose="020B0604030504040204" pitchFamily="50" charset="-128"/>
                        </a:rPr>
                        <a:t>仕入先</a:t>
                      </a:r>
                    </a:p>
                  </a:txBody>
                  <a:tcPr marL="36000" marR="36000" marT="36000" marB="36000">
                    <a:solidFill>
                      <a:schemeClr val="bg1"/>
                    </a:solidFill>
                  </a:tcPr>
                </a:tc>
                <a:tc rowSpan="2">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475499896"/>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4288149295"/>
                  </a:ext>
                </a:extLst>
              </a:tr>
              <a:tr h="178932">
                <a:tc rowSpan="4">
                  <a:txBody>
                    <a:bodyPr/>
                    <a:lstStyle/>
                    <a:p>
                      <a:pPr algn="l"/>
                      <a:r>
                        <a:rPr kumimoji="1" lang="ja-JP" altLang="en-US" sz="1050" dirty="0">
                          <a:latin typeface="メイリオ" panose="020B0604030504040204" pitchFamily="50" charset="-128"/>
                          <a:ea typeface="メイリオ" panose="020B0604030504040204" pitchFamily="50" charset="-128"/>
                        </a:rPr>
                        <a:t>設備</a:t>
                      </a:r>
                    </a:p>
                  </a:txBody>
                  <a:tcPr marL="36000" marR="36000" marT="36000" marB="36000">
                    <a:solidFill>
                      <a:schemeClr val="bg1"/>
                    </a:solidFill>
                  </a:tcPr>
                </a:tc>
                <a:tc rowSpan="2">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827794035"/>
                  </a:ext>
                </a:extLst>
              </a:tr>
              <a:tr h="178932">
                <a:tc vMerge="1">
                  <a:txBody>
                    <a:bodyPr/>
                    <a:lstStyle/>
                    <a:p>
                      <a:endParaRPr kumimoji="1" lang="ja-JP" altLang="en-US"/>
                    </a:p>
                  </a:txBody>
                  <a:tcP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641151038"/>
                  </a:ext>
                </a:extLst>
              </a:tr>
              <a:tr h="0">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dirty="0"/>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418067757"/>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5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052876246"/>
                  </a:ext>
                </a:extLst>
              </a:tr>
              <a:tr h="178932">
                <a:tc>
                  <a:txBody>
                    <a:bodyPr/>
                    <a:lstStyle/>
                    <a:p>
                      <a:pPr algn="l"/>
                      <a:r>
                        <a:rPr kumimoji="1" lang="ja-JP" altLang="en-US" sz="1050" dirty="0">
                          <a:latin typeface="メイリオ" panose="020B0604030504040204" pitchFamily="50" charset="-128"/>
                          <a:ea typeface="メイリオ" panose="020B0604030504040204" pitchFamily="50" charset="-128"/>
                        </a:rPr>
                        <a:t>電気工事</a:t>
                      </a: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647619134"/>
                  </a:ext>
                </a:extLst>
              </a:tr>
              <a:tr h="178932">
                <a:tc rowSpan="10">
                  <a:txBody>
                    <a:bodyPr/>
                    <a:lstStyle/>
                    <a:p>
                      <a:pPr algn="l"/>
                      <a:r>
                        <a:rPr kumimoji="1" lang="ja-JP" altLang="en-US" sz="1050" dirty="0">
                          <a:latin typeface="メイリオ" panose="020B0604030504040204" pitchFamily="50" charset="-128"/>
                          <a:ea typeface="メイリオ" panose="020B0604030504040204" pitchFamily="50" charset="-128"/>
                        </a:rPr>
                        <a:t>災害協定</a:t>
                      </a:r>
                      <a:endParaRPr kumimoji="1" lang="en-US" altLang="ja-JP" sz="1050" dirty="0">
                        <a:latin typeface="メイリオ" panose="020B0604030504040204" pitchFamily="50" charset="-128"/>
                        <a:ea typeface="メイリオ" panose="020B0604030504040204" pitchFamily="50" charset="-128"/>
                      </a:endParaRPr>
                    </a:p>
                    <a:p>
                      <a:pPr algn="l"/>
                      <a:r>
                        <a:rPr kumimoji="1" lang="ja-JP" altLang="en-US" sz="1050" dirty="0">
                          <a:latin typeface="メイリオ" panose="020B0604030504040204" pitchFamily="50" charset="-128"/>
                          <a:ea typeface="メイリオ" panose="020B0604030504040204" pitchFamily="50" charset="-128"/>
                        </a:rPr>
                        <a:t>　締結先</a:t>
                      </a: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85475122"/>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715633722"/>
                  </a:ext>
                </a:extLst>
              </a:tr>
              <a:tr h="0">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525720531"/>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287456890"/>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11620994"/>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631529160"/>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165961683"/>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132853779"/>
                  </a:ext>
                </a:extLst>
              </a:tr>
              <a:tr h="178932">
                <a:tc vMerge="1">
                  <a:txBody>
                    <a:bodyPr/>
                    <a:lstStyle/>
                    <a:p>
                      <a:endParaRPr lang="ja-JP" altLang="en-US" dirty="0"/>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846044498"/>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076730403"/>
                  </a:ext>
                </a:extLst>
              </a:tr>
              <a:tr h="178932">
                <a:tc rowSpan="6">
                  <a:txBody>
                    <a:bodyPr/>
                    <a:lstStyle/>
                    <a:p>
                      <a:pPr algn="l"/>
                      <a:r>
                        <a:rPr kumimoji="1" lang="ja-JP" altLang="en-US" sz="1050" dirty="0">
                          <a:latin typeface="メイリオ" panose="020B0604030504040204" pitchFamily="50" charset="-128"/>
                          <a:ea typeface="メイリオ" panose="020B0604030504040204" pitchFamily="50" charset="-128"/>
                        </a:rPr>
                        <a:t>得意先</a:t>
                      </a:r>
                    </a:p>
                  </a:txBody>
                  <a:tcPr marL="36000" marR="36000" marT="36000" marB="36000">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670732702"/>
                  </a:ext>
                </a:extLst>
              </a:tr>
              <a:tr h="186229">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965024592"/>
                  </a:ext>
                </a:extLst>
              </a:tr>
              <a:tr h="178932">
                <a:tc vMerge="1">
                  <a:txBody>
                    <a:bodyPr/>
                    <a:lstStyle/>
                    <a:p>
                      <a:endParaRPr kumimoji="1" lang="ja-JP" altLang="en-US"/>
                    </a:p>
                  </a:txBody>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678474729"/>
                  </a:ext>
                </a:extLst>
              </a:tr>
              <a:tr h="178932">
                <a:tc vMerge="1">
                  <a:txBody>
                    <a:bodyPr/>
                    <a:lstStyle/>
                    <a:p>
                      <a:endParaRPr kumimoji="1" lang="ja-JP" altLang="en-US"/>
                    </a:p>
                  </a:txBody>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578039986"/>
                  </a:ext>
                </a:extLst>
              </a:tr>
              <a:tr h="178932">
                <a:tc vMerge="1">
                  <a:txBody>
                    <a:bodyPr/>
                    <a:lstStyle/>
                    <a:p>
                      <a:endParaRPr kumimoji="1" lang="ja-JP" altLang="en-US"/>
                    </a:p>
                  </a:txBody>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176245894"/>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zh-TW"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29281493"/>
                  </a:ext>
                </a:extLst>
              </a:tr>
            </a:tbl>
          </a:graphicData>
        </a:graphic>
      </p:graphicFrame>
      <p:graphicFrame>
        <p:nvGraphicFramePr>
          <p:cNvPr id="3" name="表 2">
            <a:extLst>
              <a:ext uri="{FF2B5EF4-FFF2-40B4-BE49-F238E27FC236}">
                <a16:creationId xmlns:a16="http://schemas.microsoft.com/office/drawing/2014/main" id="{E8CEB70C-94FC-B02B-92BD-F89056047B71}"/>
              </a:ext>
            </a:extLst>
          </p:cNvPr>
          <p:cNvGraphicFramePr>
            <a:graphicFrameLocks noGrp="1"/>
          </p:cNvGraphicFramePr>
          <p:nvPr>
            <p:extLst>
              <p:ext uri="{D42A27DB-BD31-4B8C-83A1-F6EECF244321}">
                <p14:modId xmlns:p14="http://schemas.microsoft.com/office/powerpoint/2010/main" val="1580006982"/>
              </p:ext>
            </p:extLst>
          </p:nvPr>
        </p:nvGraphicFramePr>
        <p:xfrm>
          <a:off x="357474" y="8196909"/>
          <a:ext cx="6143052" cy="763492"/>
        </p:xfrm>
        <a:graphic>
          <a:graphicData uri="http://schemas.openxmlformats.org/drawingml/2006/table">
            <a:tbl>
              <a:tblPr firstRow="1" bandRow="1">
                <a:tableStyleId>{5940675A-B579-460E-94D1-54222C63F5DA}</a:tableStyleId>
              </a:tblPr>
              <a:tblGrid>
                <a:gridCol w="1325110">
                  <a:extLst>
                    <a:ext uri="{9D8B030D-6E8A-4147-A177-3AD203B41FA5}">
                      <a16:colId xmlns:a16="http://schemas.microsoft.com/office/drawing/2014/main" val="1740038664"/>
                    </a:ext>
                  </a:extLst>
                </a:gridCol>
                <a:gridCol w="1743662">
                  <a:extLst>
                    <a:ext uri="{9D8B030D-6E8A-4147-A177-3AD203B41FA5}">
                      <a16:colId xmlns:a16="http://schemas.microsoft.com/office/drawing/2014/main" val="4285522101"/>
                    </a:ext>
                  </a:extLst>
                </a:gridCol>
                <a:gridCol w="1436940">
                  <a:extLst>
                    <a:ext uri="{9D8B030D-6E8A-4147-A177-3AD203B41FA5}">
                      <a16:colId xmlns:a16="http://schemas.microsoft.com/office/drawing/2014/main" val="1663172912"/>
                    </a:ext>
                  </a:extLst>
                </a:gridCol>
                <a:gridCol w="1637340">
                  <a:extLst>
                    <a:ext uri="{9D8B030D-6E8A-4147-A177-3AD203B41FA5}">
                      <a16:colId xmlns:a16="http://schemas.microsoft.com/office/drawing/2014/main" val="2563326243"/>
                    </a:ext>
                  </a:extLst>
                </a:gridCol>
              </a:tblGrid>
              <a:tr h="299452">
                <a:tc>
                  <a:txBody>
                    <a:bodyPr/>
                    <a:lstStyle/>
                    <a:p>
                      <a:pPr algn="ctr"/>
                      <a:r>
                        <a:rPr kumimoji="1" lang="ja-JP" altLang="en-US" sz="1050" dirty="0">
                          <a:latin typeface="メイリオ" panose="020B0604030504040204" pitchFamily="50" charset="-128"/>
                          <a:ea typeface="メイリオ" panose="020B0604030504040204" pitchFamily="50" charset="-128"/>
                        </a:rPr>
                        <a:t>分類</a:t>
                      </a:r>
                    </a:p>
                  </a:txBody>
                  <a:tcPr marL="36000" marR="36000" marT="36000" marB="36000" anchor="ctr">
                    <a:solidFill>
                      <a:schemeClr val="bg1">
                        <a:lumMod val="85000"/>
                      </a:schemeClr>
                    </a:solidFill>
                  </a:tcPr>
                </a:tc>
                <a:tc>
                  <a:txBody>
                    <a:bodyPr/>
                    <a:lstStyle/>
                    <a:p>
                      <a:pPr algn="ctr"/>
                      <a:r>
                        <a:rPr lang="ja-JP" altLang="en-US" sz="1050">
                          <a:latin typeface="メイリオ" panose="020B0604030504040204" pitchFamily="50" charset="-128"/>
                          <a:ea typeface="メイリオ" panose="020B0604030504040204" pitchFamily="50" charset="-128"/>
                        </a:rPr>
                        <a:t>照会先</a:t>
                      </a:r>
                      <a:endParaRPr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lumMod val="85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分類</a:t>
                      </a:r>
                    </a:p>
                  </a:txBody>
                  <a:tcPr marL="36000" marR="36000" marT="36000" marB="36000" anchor="ctr">
                    <a:solidFill>
                      <a:schemeClr val="bg1">
                        <a:lumMod val="85000"/>
                      </a:schemeClr>
                    </a:solidFill>
                  </a:tcPr>
                </a:tc>
                <a:tc>
                  <a:txBody>
                    <a:bodyPr/>
                    <a:lstStyle/>
                    <a:p>
                      <a:pPr algn="ctr"/>
                      <a:r>
                        <a:rPr lang="ja-JP" altLang="en-US" sz="1050">
                          <a:latin typeface="メイリオ" panose="020B0604030504040204" pitchFamily="50" charset="-128"/>
                          <a:ea typeface="メイリオ" panose="020B0604030504040204" pitchFamily="50" charset="-128"/>
                        </a:rPr>
                        <a:t>照会先</a:t>
                      </a:r>
                      <a:endParaRPr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lumMod val="85000"/>
                      </a:schemeClr>
                    </a:solidFill>
                  </a:tcPr>
                </a:tc>
                <a:extLst>
                  <a:ext uri="{0D108BD9-81ED-4DB2-BD59-A6C34878D82A}">
                    <a16:rowId xmlns:a16="http://schemas.microsoft.com/office/drawing/2014/main" val="1624654071"/>
                  </a:ext>
                </a:extLst>
              </a:tr>
              <a:tr h="178932">
                <a:tc rowSpan="2">
                  <a:txBody>
                    <a:bodyPr/>
                    <a:lstStyle/>
                    <a:p>
                      <a:pPr algn="l"/>
                      <a:r>
                        <a:rPr kumimoji="1" lang="ja-JP" altLang="en-US" sz="1050">
                          <a:latin typeface="メイリオ" panose="020B0604030504040204" pitchFamily="50" charset="-128"/>
                          <a:ea typeface="メイリオ" panose="020B0604030504040204" pitchFamily="50" charset="-128"/>
                        </a:rPr>
                        <a:t>地震・津波</a:t>
                      </a:r>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solidFill>
                      <a:schemeClr val="bg1"/>
                    </a:solidFill>
                  </a:tcPr>
                </a:tc>
                <a:tc>
                  <a:txBody>
                    <a:bodyPr/>
                    <a:lstStyle/>
                    <a:p>
                      <a:r>
                        <a:rPr kumimoji="1" lang="en-US" altLang="ja-JP" sz="1050" dirty="0">
                          <a:latin typeface="メイリオ" panose="020B0604030504040204" pitchFamily="50" charset="-128"/>
                          <a:ea typeface="メイリオ" panose="020B0604030504040204" pitchFamily="50" charset="-128"/>
                        </a:rPr>
                        <a:t>NHK</a:t>
                      </a:r>
                      <a:r>
                        <a:rPr kumimoji="1" lang="ja-JP" altLang="en-US" sz="1050">
                          <a:latin typeface="メイリオ" panose="020B0604030504040204" pitchFamily="50" charset="-128"/>
                          <a:ea typeface="メイリオ" panose="020B0604030504040204" pitchFamily="50" charset="-128"/>
                        </a:rPr>
                        <a:t>防災アプリ</a:t>
                      </a:r>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rowSpan="2">
                  <a:txBody>
                    <a:bodyPr/>
                    <a:lstStyle/>
                    <a:p>
                      <a:r>
                        <a:rPr kumimoji="1" lang="ja-JP" altLang="en-US" sz="1050">
                          <a:latin typeface="メイリオ" panose="020B0604030504040204" pitchFamily="50" charset="-128"/>
                          <a:ea typeface="メイリオ" panose="020B0604030504040204" pitchFamily="50" charset="-128"/>
                        </a:rPr>
                        <a:t>避難所開設情報</a:t>
                      </a:r>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793803968"/>
                  </a:ext>
                </a:extLst>
              </a:tr>
              <a:tr h="178932">
                <a:tc vMerge="1">
                  <a:txBody>
                    <a:bodyPr/>
                    <a:lstStyle/>
                    <a:p>
                      <a:pPr algn="l"/>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solidFill>
                      <a:schemeClr val="bg1"/>
                    </a:solidFill>
                  </a:tcPr>
                </a:tc>
                <a:tc>
                  <a:txBody>
                    <a:bodyPr/>
                    <a:lstStyle/>
                    <a:p>
                      <a:r>
                        <a:rPr kumimoji="1" lang="en-US" altLang="ja-JP" sz="1050" dirty="0">
                          <a:latin typeface="メイリオ" panose="020B0604030504040204" pitchFamily="50" charset="-128"/>
                          <a:ea typeface="メイリオ" panose="020B0604030504040204" pitchFamily="50" charset="-128"/>
                        </a:rPr>
                        <a:t>Yahoo</a:t>
                      </a:r>
                      <a:r>
                        <a:rPr kumimoji="1" lang="ja-JP" altLang="en-US" sz="1050">
                          <a:latin typeface="メイリオ" panose="020B0604030504040204" pitchFamily="50" charset="-128"/>
                          <a:ea typeface="メイリオ" panose="020B0604030504040204" pitchFamily="50" charset="-128"/>
                        </a:rPr>
                        <a:t>防災速報</a:t>
                      </a:r>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vMerge="1">
                  <a:txBody>
                    <a:bodyPr/>
                    <a:lstStyle/>
                    <a:p>
                      <a:endParaRPr kumimoji="1" lang="en-US" altLang="ja-JP"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5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013209190"/>
                  </a:ext>
                </a:extLst>
              </a:tr>
            </a:tbl>
          </a:graphicData>
        </a:graphic>
      </p:graphicFrame>
      <p:sp>
        <p:nvSpPr>
          <p:cNvPr id="4" name="テキスト ボックス 3">
            <a:extLst>
              <a:ext uri="{FF2B5EF4-FFF2-40B4-BE49-F238E27FC236}">
                <a16:creationId xmlns:a16="http://schemas.microsoft.com/office/drawing/2014/main" id="{A4257684-4D3E-4A78-8225-0331AF26F520}"/>
              </a:ext>
            </a:extLst>
          </p:cNvPr>
          <p:cNvSpPr txBox="1"/>
          <p:nvPr/>
        </p:nvSpPr>
        <p:spPr>
          <a:xfrm>
            <a:off x="176272" y="7858175"/>
            <a:ext cx="5182060" cy="338554"/>
          </a:xfrm>
          <a:prstGeom prst="rect">
            <a:avLst/>
          </a:prstGeom>
          <a:noFill/>
        </p:spPr>
        <p:txBody>
          <a:bodyPr wrap="square">
            <a:spAutoFit/>
          </a:bodyPr>
          <a:lstStyle/>
          <a:p>
            <a:r>
              <a:rPr kumimoji="1" lang="ja-JP" altLang="en-US" sz="1600" b="1">
                <a:latin typeface="メイリオ" panose="020B0604030504040204" pitchFamily="50" charset="-128"/>
                <a:ea typeface="メイリオ" panose="020B0604030504040204" pitchFamily="50" charset="-128"/>
              </a:rPr>
              <a:t>避難情報確認先</a:t>
            </a:r>
            <a:endParaRPr kumimoji="1" lang="ja-JP" altLang="en-US" sz="16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27EF116-392B-7108-4A9A-D04BF70CBAA8}"/>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11</a:t>
            </a:r>
            <a:endParaRPr kumimoji="1" lang="ja-JP" altLang="en-US"/>
          </a:p>
        </p:txBody>
      </p:sp>
    </p:spTree>
    <p:extLst>
      <p:ext uri="{BB962C8B-B14F-4D97-AF65-F5344CB8AC3E}">
        <p14:creationId xmlns:p14="http://schemas.microsoft.com/office/powerpoint/2010/main" val="181676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0288FCC-E983-6CB1-FA15-0561ED05D514}"/>
              </a:ext>
            </a:extLst>
          </p:cNvPr>
          <p:cNvSpPr txBox="1"/>
          <p:nvPr/>
        </p:nvSpPr>
        <p:spPr>
          <a:xfrm>
            <a:off x="176272" y="508612"/>
            <a:ext cx="5182060" cy="400110"/>
          </a:xfrm>
          <a:prstGeom prst="rect">
            <a:avLst/>
          </a:prstGeom>
          <a:noFill/>
        </p:spPr>
        <p:txBody>
          <a:bodyPr wrap="square">
            <a:spAutoFit/>
          </a:bodyPr>
          <a:lstStyle/>
          <a:p>
            <a:r>
              <a:rPr kumimoji="1" lang="ja-JP" altLang="en-US" sz="2000">
                <a:latin typeface="メイリオ" panose="020B0604030504040204" pitchFamily="50" charset="-128"/>
                <a:ea typeface="メイリオ" panose="020B0604030504040204" pitchFamily="50" charset="-128"/>
              </a:rPr>
              <a:t>災害対応時スケジュール</a:t>
            </a:r>
            <a:endParaRPr kumimoji="1" lang="ja-JP" altLang="en-US" sz="20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E1BF7C20-DDBA-94B8-DEA6-43FFDE0BAEC4}"/>
              </a:ext>
            </a:extLst>
          </p:cNvPr>
          <p:cNvGraphicFramePr>
            <a:graphicFrameLocks noGrp="1"/>
          </p:cNvGraphicFramePr>
          <p:nvPr>
            <p:extLst>
              <p:ext uri="{D42A27DB-BD31-4B8C-83A1-F6EECF244321}">
                <p14:modId xmlns:p14="http://schemas.microsoft.com/office/powerpoint/2010/main" val="3972803360"/>
              </p:ext>
            </p:extLst>
          </p:nvPr>
        </p:nvGraphicFramePr>
        <p:xfrm>
          <a:off x="481301" y="1005290"/>
          <a:ext cx="6139836" cy="5933440"/>
        </p:xfrm>
        <a:graphic>
          <a:graphicData uri="http://schemas.openxmlformats.org/drawingml/2006/table">
            <a:tbl>
              <a:tblPr firstRow="1" bandRow="1">
                <a:tableStyleId>{5940675A-B579-460E-94D1-54222C63F5DA}</a:tableStyleId>
              </a:tblPr>
              <a:tblGrid>
                <a:gridCol w="1116145">
                  <a:extLst>
                    <a:ext uri="{9D8B030D-6E8A-4147-A177-3AD203B41FA5}">
                      <a16:colId xmlns:a16="http://schemas.microsoft.com/office/drawing/2014/main" val="1895586869"/>
                    </a:ext>
                  </a:extLst>
                </a:gridCol>
                <a:gridCol w="1916935">
                  <a:extLst>
                    <a:ext uri="{9D8B030D-6E8A-4147-A177-3AD203B41FA5}">
                      <a16:colId xmlns:a16="http://schemas.microsoft.com/office/drawing/2014/main" val="482796693"/>
                    </a:ext>
                  </a:extLst>
                </a:gridCol>
                <a:gridCol w="2269474">
                  <a:extLst>
                    <a:ext uri="{9D8B030D-6E8A-4147-A177-3AD203B41FA5}">
                      <a16:colId xmlns:a16="http://schemas.microsoft.com/office/drawing/2014/main" val="2924754946"/>
                    </a:ext>
                  </a:extLst>
                </a:gridCol>
                <a:gridCol w="519103">
                  <a:extLst>
                    <a:ext uri="{9D8B030D-6E8A-4147-A177-3AD203B41FA5}">
                      <a16:colId xmlns:a16="http://schemas.microsoft.com/office/drawing/2014/main" val="3831886678"/>
                    </a:ext>
                  </a:extLst>
                </a:gridCol>
                <a:gridCol w="318179">
                  <a:extLst>
                    <a:ext uri="{9D8B030D-6E8A-4147-A177-3AD203B41FA5}">
                      <a16:colId xmlns:a16="http://schemas.microsoft.com/office/drawing/2014/main" val="1882671618"/>
                    </a:ext>
                  </a:extLst>
                </a:gridCol>
              </a:tblGrid>
              <a:tr h="370840">
                <a:tc>
                  <a:txBody>
                    <a:bodyPr/>
                    <a:lstStyle/>
                    <a:p>
                      <a:r>
                        <a:rPr kumimoji="1" lang="ja-JP" altLang="en-US" sz="1100">
                          <a:latin typeface="Meiryo UI" panose="020B0604030504040204" pitchFamily="34" charset="-128"/>
                          <a:ea typeface="Meiryo UI" panose="020B0604030504040204" pitchFamily="34" charset="-128"/>
                        </a:rPr>
                        <a:t>時刻</a:t>
                      </a:r>
                    </a:p>
                  </a:txBody>
                  <a:tcPr marL="36000" marR="36000" marT="36000" marB="36000" anchor="ctr" anchorCtr="1">
                    <a:solidFill>
                      <a:schemeClr val="bg1">
                        <a:lumMod val="85000"/>
                      </a:schemeClr>
                    </a:solidFill>
                  </a:tcPr>
                </a:tc>
                <a:tc>
                  <a:txBody>
                    <a:bodyPr/>
                    <a:lstStyle/>
                    <a:p>
                      <a:r>
                        <a:rPr kumimoji="1" lang="ja-JP" altLang="en-US" sz="1100">
                          <a:latin typeface="Meiryo UI" panose="020B0604030504040204" pitchFamily="34" charset="-128"/>
                          <a:ea typeface="Meiryo UI" panose="020B0604030504040204" pitchFamily="34" charset="-128"/>
                        </a:rPr>
                        <a:t>作業</a:t>
                      </a:r>
                    </a:p>
                  </a:txBody>
                  <a:tcPr marL="36000" marR="36000" marT="36000" marB="36000" anchor="ctr" anchorCtr="1">
                    <a:solidFill>
                      <a:schemeClr val="bg1">
                        <a:lumMod val="85000"/>
                      </a:schemeClr>
                    </a:solidFill>
                  </a:tcPr>
                </a:tc>
                <a:tc>
                  <a:txBody>
                    <a:bodyPr/>
                    <a:lstStyle/>
                    <a:p>
                      <a:r>
                        <a:rPr kumimoji="1" lang="ja-JP" altLang="en-US" sz="1100">
                          <a:latin typeface="Meiryo UI" panose="020B0604030504040204" pitchFamily="34" charset="-128"/>
                          <a:ea typeface="Meiryo UI" panose="020B0604030504040204" pitchFamily="34" charset="-128"/>
                        </a:rPr>
                        <a:t>注意点</a:t>
                      </a:r>
                    </a:p>
                  </a:txBody>
                  <a:tcPr marL="36000" marR="36000" marT="36000" marB="36000" anchor="ctr" anchorCtr="1">
                    <a:solidFill>
                      <a:schemeClr val="bg1">
                        <a:lumMod val="85000"/>
                      </a:schemeClr>
                    </a:solidFill>
                  </a:tcPr>
                </a:tc>
                <a:tc>
                  <a:txBody>
                    <a:bodyPr/>
                    <a:lstStyle/>
                    <a:p>
                      <a:r>
                        <a:rPr kumimoji="1" lang="ja-JP" altLang="en-US" sz="1100">
                          <a:latin typeface="Meiryo UI" panose="020B0604030504040204" pitchFamily="34" charset="-128"/>
                          <a:ea typeface="Meiryo UI" panose="020B0604030504040204" pitchFamily="34" charset="-128"/>
                        </a:rPr>
                        <a:t>担当者</a:t>
                      </a:r>
                    </a:p>
                  </a:txBody>
                  <a:tcPr marL="36000" marR="36000" marT="36000" marB="36000" anchor="ctr" anchorCtr="1">
                    <a:solidFill>
                      <a:schemeClr val="bg1">
                        <a:lumMod val="85000"/>
                      </a:schemeClr>
                    </a:solidFill>
                  </a:tcPr>
                </a:tc>
                <a:tc>
                  <a:txBody>
                    <a:bodyPr/>
                    <a:lstStyle/>
                    <a:p>
                      <a:r>
                        <a:rPr kumimoji="1" lang="ja-JP" altLang="en-US" sz="1100">
                          <a:latin typeface="Meiryo UI" panose="020B0604030504040204" pitchFamily="34" charset="-128"/>
                          <a:ea typeface="Meiryo UI" panose="020B0604030504040204" pitchFamily="34" charset="-128"/>
                        </a:rPr>
                        <a:t>✔️</a:t>
                      </a:r>
                    </a:p>
                  </a:txBody>
                  <a:tcPr marL="36000" marR="36000" marT="36000" marB="36000" anchor="ctr" anchorCtr="1">
                    <a:solidFill>
                      <a:schemeClr val="bg1">
                        <a:lumMod val="85000"/>
                      </a:schemeClr>
                    </a:solidFill>
                  </a:tcPr>
                </a:tc>
                <a:extLst>
                  <a:ext uri="{0D108BD9-81ED-4DB2-BD59-A6C34878D82A}">
                    <a16:rowId xmlns:a16="http://schemas.microsoft.com/office/drawing/2014/main" val="6361846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396041330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1099828902"/>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2375669771"/>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307421862"/>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3375319161"/>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en-US" altLang="ja-JP" sz="1100" dirty="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3782628875"/>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en-US" altLang="ja-JP" sz="1100" dirty="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1103799004"/>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3708836578"/>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2334034938"/>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3485745226"/>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3873839206"/>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682377238"/>
                  </a:ext>
                </a:extLst>
              </a:tr>
              <a:tr h="370840">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2721221542"/>
                  </a:ext>
                </a:extLst>
              </a:tr>
              <a:tr h="370840">
                <a:tc>
                  <a:txBody>
                    <a:bodyPr/>
                    <a:lstStyle/>
                    <a:p>
                      <a:endParaRPr kumimoji="1" lang="en-US" altLang="ja-JP" sz="1100" dirty="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530618801"/>
                  </a:ext>
                </a:extLst>
              </a:tr>
              <a:tr h="370840">
                <a:tc>
                  <a:txBody>
                    <a:bodyPr/>
                    <a:lstStyle/>
                    <a:p>
                      <a:endParaRPr kumimoji="1" lang="en-US" altLang="ja-JP" sz="1100" dirty="0">
                        <a:latin typeface="Meiryo UI" panose="020B0604030504040204" pitchFamily="34" charset="-128"/>
                        <a:ea typeface="Meiryo UI" panose="020B0604030504040204" pitchFamily="34" charset="-128"/>
                      </a:endParaRPr>
                    </a:p>
                  </a:txBody>
                  <a:tcPr marL="36000" marR="36000" marT="36000" marB="36000" anchor="ctr" anchorCtr="1"/>
                </a:tc>
                <a:tc>
                  <a:txBody>
                    <a:bodyPr/>
                    <a:lstStyle/>
                    <a:p>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ja-JP" altLang="en-US" sz="1000">
                        <a:latin typeface="Meiryo UI" panose="020B0604030504040204" pitchFamily="34" charset="-128"/>
                        <a:ea typeface="Meiryo UI" panose="020B0604030504040204" pitchFamily="34" charset="-128"/>
                      </a:endParaRPr>
                    </a:p>
                  </a:txBody>
                  <a:tcPr marL="36000" marR="36000" marT="36000" marB="36000" anchor="ctr"/>
                </a:tc>
                <a:tc>
                  <a:txBody>
                    <a:bodyPr/>
                    <a:lstStyle/>
                    <a:p>
                      <a:pPr algn="ctr"/>
                      <a:endParaRPr kumimoji="1" lang="ja-JP" altLang="en-US" sz="1100">
                        <a:latin typeface="Meiryo UI" panose="020B0604030504040204" pitchFamily="34" charset="-128"/>
                        <a:ea typeface="Meiryo UI" panose="020B0604030504040204" pitchFamily="34" charset="-128"/>
                      </a:endParaRPr>
                    </a:p>
                  </a:txBody>
                  <a:tcPr marL="36000" marR="36000" marT="36000" marB="36000" anchor="ctr"/>
                </a:tc>
                <a:tc>
                  <a:txBody>
                    <a:bodyPr/>
                    <a:lstStyle/>
                    <a:p>
                      <a:endParaRPr kumimoji="1" lang="en-US" altLang="ja-JP" sz="1100" dirty="0">
                        <a:latin typeface="Meiryo UI" panose="020B0604030504040204" pitchFamily="34" charset="-128"/>
                        <a:ea typeface="Meiryo UI" panose="020B0604030504040204" pitchFamily="34" charset="-128"/>
                      </a:endParaRPr>
                    </a:p>
                  </a:txBody>
                  <a:tcPr marL="36000" marR="36000" marT="36000" marB="36000" anchor="ctr" anchorCtr="1"/>
                </a:tc>
                <a:extLst>
                  <a:ext uri="{0D108BD9-81ED-4DB2-BD59-A6C34878D82A}">
                    <a16:rowId xmlns:a16="http://schemas.microsoft.com/office/drawing/2014/main" val="1681632538"/>
                  </a:ext>
                </a:extLst>
              </a:tr>
            </a:tbl>
          </a:graphicData>
        </a:graphic>
      </p:graphicFrame>
      <p:sp>
        <p:nvSpPr>
          <p:cNvPr id="7" name="テキスト ボックス 6">
            <a:extLst>
              <a:ext uri="{FF2B5EF4-FFF2-40B4-BE49-F238E27FC236}">
                <a16:creationId xmlns:a16="http://schemas.microsoft.com/office/drawing/2014/main" id="{ADD44AB6-3136-A4E4-FC8A-8C560169CB80}"/>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12</a:t>
            </a:r>
            <a:endParaRPr kumimoji="1" lang="ja-JP" altLang="en-US"/>
          </a:p>
        </p:txBody>
      </p:sp>
      <p:sp>
        <p:nvSpPr>
          <p:cNvPr id="4" name="テキスト ボックス 3">
            <a:extLst>
              <a:ext uri="{FF2B5EF4-FFF2-40B4-BE49-F238E27FC236}">
                <a16:creationId xmlns:a16="http://schemas.microsoft.com/office/drawing/2014/main" id="{86E1C1E9-366F-AA2B-5A82-45D85A4E999A}"/>
              </a:ext>
            </a:extLst>
          </p:cNvPr>
          <p:cNvSpPr txBox="1"/>
          <p:nvPr/>
        </p:nvSpPr>
        <p:spPr>
          <a:xfrm>
            <a:off x="475513" y="7252044"/>
            <a:ext cx="5906973" cy="307777"/>
          </a:xfrm>
          <a:prstGeom prst="rect">
            <a:avLst/>
          </a:prstGeom>
          <a:noFill/>
        </p:spPr>
        <p:txBody>
          <a:bodyPr wrap="square" rtlCol="0">
            <a:spAutoFit/>
          </a:bodyPr>
          <a:lstStyle/>
          <a:p>
            <a:r>
              <a:rPr kumimoji="1" lang="en-US" altLang="ja-JP" sz="1400" dirty="0">
                <a:solidFill>
                  <a:srgbClr val="FF0000"/>
                </a:solidFill>
                <a:latin typeface="Meiryo UI" panose="020B0604030504040204" pitchFamily="34" charset="-128"/>
                <a:ea typeface="Meiryo UI" panose="020B0604030504040204" pitchFamily="34" charset="-128"/>
              </a:rPr>
              <a:t>※</a:t>
            </a:r>
            <a:r>
              <a:rPr kumimoji="1" lang="ja-JP" altLang="en-US" sz="1400">
                <a:solidFill>
                  <a:srgbClr val="FF0000"/>
                </a:solidFill>
                <a:latin typeface="Meiryo UI" panose="020B0604030504040204" pitchFamily="34" charset="-128"/>
                <a:ea typeface="Meiryo UI" panose="020B0604030504040204" pitchFamily="34" charset="-128"/>
              </a:rPr>
              <a:t> 各自</a:t>
            </a:r>
            <a:r>
              <a:rPr kumimoji="1" lang="en-US" altLang="ja-JP" sz="1400" dirty="0">
                <a:solidFill>
                  <a:srgbClr val="FF0000"/>
                </a:solidFill>
                <a:latin typeface="Meiryo UI" panose="020B0604030504040204" pitchFamily="34" charset="-128"/>
                <a:ea typeface="Meiryo UI" panose="020B0604030504040204" pitchFamily="34" charset="-128"/>
              </a:rPr>
              <a:t>1</a:t>
            </a:r>
            <a:r>
              <a:rPr kumimoji="1" lang="ja-JP" altLang="en-US" sz="1400">
                <a:solidFill>
                  <a:srgbClr val="FF0000"/>
                </a:solidFill>
                <a:latin typeface="Meiryo UI" panose="020B0604030504040204" pitchFamily="34" charset="-128"/>
                <a:ea typeface="Meiryo UI" panose="020B0604030504040204" pitchFamily="34" charset="-128"/>
              </a:rPr>
              <a:t>時間の昼食休憩、</a:t>
            </a:r>
            <a:r>
              <a:rPr kumimoji="1" lang="en-US" altLang="ja-JP" sz="1400" dirty="0">
                <a:solidFill>
                  <a:srgbClr val="FF0000"/>
                </a:solidFill>
                <a:latin typeface="Meiryo UI" panose="020B0604030504040204" pitchFamily="34" charset="-128"/>
                <a:ea typeface="Meiryo UI" panose="020B0604030504040204" pitchFamily="34" charset="-128"/>
              </a:rPr>
              <a:t>2〜3</a:t>
            </a:r>
            <a:r>
              <a:rPr kumimoji="1" lang="ja-JP" altLang="en-US" sz="1400">
                <a:solidFill>
                  <a:srgbClr val="FF0000"/>
                </a:solidFill>
                <a:latin typeface="Meiryo UI" panose="020B0604030504040204" pitchFamily="34" charset="-128"/>
                <a:ea typeface="Meiryo UI" panose="020B0604030504040204" pitchFamily="34" charset="-128"/>
              </a:rPr>
              <a:t>回、計</a:t>
            </a:r>
            <a:r>
              <a:rPr kumimoji="1" lang="en-US" altLang="ja-JP" sz="1400" dirty="0">
                <a:solidFill>
                  <a:srgbClr val="FF0000"/>
                </a:solidFill>
                <a:latin typeface="Meiryo UI" panose="020B0604030504040204" pitchFamily="34" charset="-128"/>
                <a:ea typeface="Meiryo UI" panose="020B0604030504040204" pitchFamily="34" charset="-128"/>
              </a:rPr>
              <a:t>30</a:t>
            </a:r>
            <a:r>
              <a:rPr kumimoji="1" lang="ja-JP" altLang="en-US" sz="1400">
                <a:solidFill>
                  <a:srgbClr val="FF0000"/>
                </a:solidFill>
                <a:latin typeface="Meiryo UI" panose="020B0604030504040204" pitchFamily="34" charset="-128"/>
                <a:ea typeface="Meiryo UI" panose="020B0604030504040204" pitchFamily="34" charset="-128"/>
              </a:rPr>
              <a:t>分の休憩は必ず取ってください</a:t>
            </a:r>
          </a:p>
        </p:txBody>
      </p:sp>
    </p:spTree>
    <p:extLst>
      <p:ext uri="{BB962C8B-B14F-4D97-AF65-F5344CB8AC3E}">
        <p14:creationId xmlns:p14="http://schemas.microsoft.com/office/powerpoint/2010/main" val="278597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040E5F7-8609-5E4F-AEF5-4D384D5010D1}"/>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13</a:t>
            </a:r>
            <a:endParaRPr kumimoji="1" lang="ja-JP" altLang="en-US"/>
          </a:p>
        </p:txBody>
      </p:sp>
      <p:sp>
        <p:nvSpPr>
          <p:cNvPr id="2" name="テキスト ボックス 1">
            <a:extLst>
              <a:ext uri="{FF2B5EF4-FFF2-40B4-BE49-F238E27FC236}">
                <a16:creationId xmlns:a16="http://schemas.microsoft.com/office/drawing/2014/main" id="{1F346660-F582-FA79-1C3A-AAF0C9F9C3E3}"/>
              </a:ext>
            </a:extLst>
          </p:cNvPr>
          <p:cNvSpPr txBox="1"/>
          <p:nvPr/>
        </p:nvSpPr>
        <p:spPr>
          <a:xfrm>
            <a:off x="176272" y="508612"/>
            <a:ext cx="5182060" cy="400110"/>
          </a:xfrm>
          <a:prstGeom prst="rect">
            <a:avLst/>
          </a:prstGeom>
          <a:noFill/>
        </p:spPr>
        <p:txBody>
          <a:bodyPr wrap="square">
            <a:spAutoFit/>
          </a:bodyPr>
          <a:lstStyle/>
          <a:p>
            <a:r>
              <a:rPr kumimoji="1" lang="ja-JP" altLang="en-US" sz="2000">
                <a:latin typeface="メイリオ" panose="020B0604030504040204" pitchFamily="50" charset="-128"/>
                <a:ea typeface="メイリオ" panose="020B0604030504040204" pitchFamily="50" charset="-128"/>
              </a:rPr>
              <a:t>ハザードマップ</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511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4F3DF888-F4C6-AD47-3FD5-1768214CCF55}"/>
              </a:ext>
            </a:extLst>
          </p:cNvPr>
          <p:cNvGraphicFramePr>
            <a:graphicFrameLocks noGrp="1"/>
          </p:cNvGraphicFramePr>
          <p:nvPr>
            <p:extLst>
              <p:ext uri="{D42A27DB-BD31-4B8C-83A1-F6EECF244321}">
                <p14:modId xmlns:p14="http://schemas.microsoft.com/office/powerpoint/2010/main" val="1747763912"/>
              </p:ext>
            </p:extLst>
          </p:nvPr>
        </p:nvGraphicFramePr>
        <p:xfrm>
          <a:off x="172138" y="1049355"/>
          <a:ext cx="6513726" cy="8149739"/>
        </p:xfrm>
        <a:graphic>
          <a:graphicData uri="http://schemas.openxmlformats.org/drawingml/2006/table">
            <a:tbl>
              <a:tblPr lastRow="1" bandRow="1">
                <a:tableStyleId>{5940675A-B579-460E-94D1-54222C63F5DA}</a:tableStyleId>
              </a:tblPr>
              <a:tblGrid>
                <a:gridCol w="312605">
                  <a:extLst>
                    <a:ext uri="{9D8B030D-6E8A-4147-A177-3AD203B41FA5}">
                      <a16:colId xmlns:a16="http://schemas.microsoft.com/office/drawing/2014/main" val="2240799796"/>
                    </a:ext>
                  </a:extLst>
                </a:gridCol>
                <a:gridCol w="2292886">
                  <a:extLst>
                    <a:ext uri="{9D8B030D-6E8A-4147-A177-3AD203B41FA5}">
                      <a16:colId xmlns:a16="http://schemas.microsoft.com/office/drawing/2014/main" val="2355073302"/>
                    </a:ext>
                  </a:extLst>
                </a:gridCol>
                <a:gridCol w="2235047">
                  <a:extLst>
                    <a:ext uri="{9D8B030D-6E8A-4147-A177-3AD203B41FA5}">
                      <a16:colId xmlns:a16="http://schemas.microsoft.com/office/drawing/2014/main" val="2313695528"/>
                    </a:ext>
                  </a:extLst>
                </a:gridCol>
                <a:gridCol w="991518">
                  <a:extLst>
                    <a:ext uri="{9D8B030D-6E8A-4147-A177-3AD203B41FA5}">
                      <a16:colId xmlns:a16="http://schemas.microsoft.com/office/drawing/2014/main" val="1317417309"/>
                    </a:ext>
                  </a:extLst>
                </a:gridCol>
                <a:gridCol w="681670">
                  <a:extLst>
                    <a:ext uri="{9D8B030D-6E8A-4147-A177-3AD203B41FA5}">
                      <a16:colId xmlns:a16="http://schemas.microsoft.com/office/drawing/2014/main" val="2373308216"/>
                    </a:ext>
                  </a:extLst>
                </a:gridCol>
              </a:tblGrid>
              <a:tr h="501735">
                <a:tc gridSpan="2">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対象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対策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実施日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実施者</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838607001"/>
                  </a:ext>
                </a:extLst>
              </a:tr>
              <a:tr h="273143">
                <a:tc gridSpan="5">
                  <a:txBody>
                    <a:bodyPr/>
                    <a:lstStyle/>
                    <a:p>
                      <a:r>
                        <a:rPr kumimoji="1" lang="ja-JP" altLang="en-US" sz="1100" dirty="0">
                          <a:latin typeface="メイリオ" panose="020B0604030504040204" pitchFamily="50" charset="-128"/>
                          <a:ea typeface="メイリオ" panose="020B0604030504040204" pitchFamily="50" charset="-128"/>
                        </a:rPr>
                        <a:t>セールスルーム</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4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62529476"/>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什器</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397542"/>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カウンター</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784393"/>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書棚</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591009"/>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1685301"/>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940154"/>
                  </a:ext>
                </a:extLst>
              </a:tr>
              <a:tr h="273143">
                <a:tc gridSpan="5">
                  <a:txBody>
                    <a:bodyPr/>
                    <a:lstStyle/>
                    <a:p>
                      <a:r>
                        <a:rPr kumimoji="1" lang="en-US" altLang="ja-JP" sz="1100" dirty="0">
                          <a:latin typeface="メイリオ" panose="020B0604030504040204" pitchFamily="50" charset="-128"/>
                          <a:ea typeface="メイリオ" panose="020B0604030504040204" pitchFamily="50" charset="-128"/>
                        </a:rPr>
                        <a:t>POS</a:t>
                      </a:r>
                      <a:r>
                        <a:rPr kumimoji="1" lang="ja-JP" altLang="en-US" sz="1100" dirty="0">
                          <a:latin typeface="メイリオ" panose="020B0604030504040204" pitchFamily="50" charset="-128"/>
                          <a:ea typeface="メイリオ" panose="020B0604030504040204" pitchFamily="50" charset="-128"/>
                        </a:rPr>
                        <a:t>レジ回り</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54897338"/>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各機器</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zh-TW"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en-US" altLang="zh-TW"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991270"/>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壁面収納</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983879"/>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3013452"/>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898428"/>
                  </a:ext>
                </a:extLst>
              </a:tr>
              <a:tr h="273143">
                <a:tc gridSpan="5">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スタッフルーム</a:t>
                      </a:r>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27960371"/>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扉周り</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2253669"/>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ロッカー</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7481228"/>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書棚</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1644492"/>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4892271"/>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866848"/>
                  </a:ext>
                </a:extLst>
              </a:tr>
              <a:tr h="273143">
                <a:tc gridSpan="5">
                  <a:txBody>
                    <a:bodyPr/>
                    <a:lstStyle/>
                    <a:p>
                      <a:r>
                        <a:rPr kumimoji="1" lang="ja-JP" altLang="en-US" sz="1100" dirty="0">
                          <a:latin typeface="メイリオ" panose="020B0604030504040204" pitchFamily="50" charset="-128"/>
                          <a:ea typeface="メイリオ" panose="020B0604030504040204" pitchFamily="50" charset="-128"/>
                        </a:rPr>
                        <a:t>ピット</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3594395"/>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壁面収納</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320327"/>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009375"/>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348853"/>
                  </a:ext>
                </a:extLst>
              </a:tr>
              <a:tr h="273143">
                <a:tc gridSpan="5">
                  <a:txBody>
                    <a:bodyPr/>
                    <a:lstStyle/>
                    <a:p>
                      <a:r>
                        <a:rPr kumimoji="1" lang="ja-JP" altLang="en-US" sz="1100" dirty="0">
                          <a:latin typeface="メイリオ" panose="020B0604030504040204" pitchFamily="50" charset="-128"/>
                          <a:ea typeface="メイリオ" panose="020B0604030504040204" pitchFamily="50" charset="-128"/>
                        </a:rPr>
                        <a:t>倉庫　</a:t>
                      </a:r>
                      <a:r>
                        <a:rPr kumimoji="1" lang="en-US" altLang="ja-JP" sz="1100" dirty="0">
                          <a:latin typeface="メイリオ" panose="020B0604030504040204" pitchFamily="50" charset="-128"/>
                          <a:ea typeface="メイリオ" panose="020B0604030504040204" pitchFamily="50" charset="-128"/>
                        </a:rPr>
                        <a:t>1</a:t>
                      </a: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894168"/>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物品棚</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609623"/>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839106"/>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470620"/>
                  </a:ext>
                </a:extLst>
              </a:tr>
              <a:tr h="273143">
                <a:tc gridSpan="5">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倉庫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857664"/>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物品棚</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en-US" altLang="ja-JP"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437269"/>
                  </a:ext>
                </a:extLst>
              </a:tr>
              <a:tr h="273143">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050212"/>
                  </a:ext>
                </a:extLst>
              </a:tr>
            </a:tbl>
          </a:graphicData>
        </a:graphic>
      </p:graphicFrame>
      <p:sp>
        <p:nvSpPr>
          <p:cNvPr id="11" name="テキスト ボックス 10">
            <a:extLst>
              <a:ext uri="{FF2B5EF4-FFF2-40B4-BE49-F238E27FC236}">
                <a16:creationId xmlns:a16="http://schemas.microsoft.com/office/drawing/2014/main" id="{AC14EFA5-3C9A-FB73-D063-8B5F007BBB40}"/>
              </a:ext>
            </a:extLst>
          </p:cNvPr>
          <p:cNvSpPr txBox="1"/>
          <p:nvPr/>
        </p:nvSpPr>
        <p:spPr>
          <a:xfrm>
            <a:off x="172137" y="458570"/>
            <a:ext cx="5182060" cy="400110"/>
          </a:xfrm>
          <a:prstGeom prst="rect">
            <a:avLst/>
          </a:prstGeom>
          <a:noFill/>
        </p:spPr>
        <p:txBody>
          <a:bodyPr wrap="square">
            <a:spAutoFit/>
          </a:bodyPr>
          <a:lstStyle/>
          <a:p>
            <a:r>
              <a:rPr kumimoji="1" lang="ja-JP" altLang="en-US" sz="2000" dirty="0">
                <a:latin typeface="メイリオ" panose="020B0604030504040204" pitchFamily="50" charset="-128"/>
                <a:ea typeface="メイリオ" panose="020B0604030504040204" pitchFamily="50" charset="-128"/>
              </a:rPr>
              <a:t>施設・設備の安全対策　チェックリスト</a:t>
            </a:r>
          </a:p>
        </p:txBody>
      </p:sp>
      <p:sp>
        <p:nvSpPr>
          <p:cNvPr id="2" name="テキスト ボックス 1">
            <a:extLst>
              <a:ext uri="{FF2B5EF4-FFF2-40B4-BE49-F238E27FC236}">
                <a16:creationId xmlns:a16="http://schemas.microsoft.com/office/drawing/2014/main" id="{E43863D3-7887-A396-BBD0-8F4A4986FC5F}"/>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14</a:t>
            </a:r>
            <a:endParaRPr kumimoji="1" lang="ja-JP" altLang="en-US"/>
          </a:p>
        </p:txBody>
      </p:sp>
    </p:spTree>
    <p:extLst>
      <p:ext uri="{BB962C8B-B14F-4D97-AF65-F5344CB8AC3E}">
        <p14:creationId xmlns:p14="http://schemas.microsoft.com/office/powerpoint/2010/main" val="100968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ロゴ&#10;&#10;自動的に生成された説明">
            <a:extLst>
              <a:ext uri="{FF2B5EF4-FFF2-40B4-BE49-F238E27FC236}">
                <a16:creationId xmlns:a16="http://schemas.microsoft.com/office/drawing/2014/main" id="{87683D0C-FC2D-2ED1-F675-025DDB6E8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300" y="4562331"/>
            <a:ext cx="2311400" cy="781337"/>
          </a:xfrm>
          <a:prstGeom prst="rect">
            <a:avLst/>
          </a:prstGeom>
        </p:spPr>
      </p:pic>
      <p:sp>
        <p:nvSpPr>
          <p:cNvPr id="4" name="テキスト ボックス 3">
            <a:extLst>
              <a:ext uri="{FF2B5EF4-FFF2-40B4-BE49-F238E27FC236}">
                <a16:creationId xmlns:a16="http://schemas.microsoft.com/office/drawing/2014/main" id="{64E9BB4F-3074-BCC1-9C2A-3491615D0BDD}"/>
              </a:ext>
            </a:extLst>
          </p:cNvPr>
          <p:cNvSpPr txBox="1"/>
          <p:nvPr/>
        </p:nvSpPr>
        <p:spPr>
          <a:xfrm>
            <a:off x="2171700" y="8912999"/>
            <a:ext cx="2514600" cy="276999"/>
          </a:xfrm>
          <a:prstGeom prst="rect">
            <a:avLst/>
          </a:prstGeom>
          <a:noFill/>
        </p:spPr>
        <p:txBody>
          <a:bodyPr wrap="square" rtlCol="0">
            <a:spAutoFit/>
          </a:bodyPr>
          <a:lstStyle/>
          <a:p>
            <a:pPr algn="ctr"/>
            <a:r>
              <a:rPr kumimoji="1" lang="en-US" altLang="ja-JP" sz="1200" dirty="0">
                <a:latin typeface="メイリオ" panose="020B0604030504040204" pitchFamily="50" charset="-128"/>
                <a:ea typeface="メイリオ" panose="020B0604030504040204" pitchFamily="50" charset="-128"/>
              </a:rPr>
              <a:t>info@instep.co.jp</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3258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角を丸くする 33">
            <a:extLst>
              <a:ext uri="{FF2B5EF4-FFF2-40B4-BE49-F238E27FC236}">
                <a16:creationId xmlns:a16="http://schemas.microsoft.com/office/drawing/2014/main" id="{633B002D-956D-4C98-0878-5A7C1415F8E3}"/>
              </a:ext>
            </a:extLst>
          </p:cNvPr>
          <p:cNvSpPr/>
          <p:nvPr/>
        </p:nvSpPr>
        <p:spPr>
          <a:xfrm>
            <a:off x="265831" y="1955490"/>
            <a:ext cx="6431512" cy="2609156"/>
          </a:xfrm>
          <a:prstGeom prst="roundRect">
            <a:avLst/>
          </a:prstGeom>
          <a:solidFill>
            <a:srgbClr val="FFFF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11" name="爆発: 14 pt 10">
            <a:extLst>
              <a:ext uri="{FF2B5EF4-FFF2-40B4-BE49-F238E27FC236}">
                <a16:creationId xmlns:a16="http://schemas.microsoft.com/office/drawing/2014/main" id="{7FCCABC2-619B-86DB-58BD-CAEA4ADAE276}"/>
              </a:ext>
            </a:extLst>
          </p:cNvPr>
          <p:cNvSpPr/>
          <p:nvPr/>
        </p:nvSpPr>
        <p:spPr>
          <a:xfrm>
            <a:off x="859764" y="94545"/>
            <a:ext cx="5287648" cy="1297765"/>
          </a:xfrm>
          <a:prstGeom prst="irregularSeal2">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a:solidFill>
                  <a:schemeClr val="tx1"/>
                </a:solidFill>
                <a:latin typeface="メイリオ" panose="020B0604030504040204" pitchFamily="50" charset="-128"/>
                <a:ea typeface="メイリオ" panose="020B0604030504040204" pitchFamily="50" charset="-128"/>
              </a:rPr>
              <a:t>地震！</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a:solidFill>
                  <a:schemeClr val="tx1"/>
                </a:solidFill>
                <a:latin typeface="メイリオ" panose="020B0604030504040204" pitchFamily="50" charset="-128"/>
                <a:ea typeface="メイリオ" panose="020B0604030504040204" pitchFamily="50" charset="-128"/>
              </a:rPr>
              <a:t>大きな揺れを体感！</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762C616F-C935-CA21-04F8-7F0B906E4066}"/>
              </a:ext>
            </a:extLst>
          </p:cNvPr>
          <p:cNvSpPr/>
          <p:nvPr/>
        </p:nvSpPr>
        <p:spPr>
          <a:xfrm>
            <a:off x="2255794" y="3110173"/>
            <a:ext cx="1143000" cy="54000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dirty="0">
                <a:latin typeface="メイリオ" panose="020B0604030504040204" pitchFamily="50" charset="-128"/>
                <a:ea typeface="メイリオ" panose="020B0604030504040204" pitchFamily="50" charset="-128"/>
              </a:rPr>
              <a:t>従業員の</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安否確認</a:t>
            </a:r>
          </a:p>
        </p:txBody>
      </p:sp>
      <p:sp>
        <p:nvSpPr>
          <p:cNvPr id="18" name="四角形: 角を丸くする 17">
            <a:extLst>
              <a:ext uri="{FF2B5EF4-FFF2-40B4-BE49-F238E27FC236}">
                <a16:creationId xmlns:a16="http://schemas.microsoft.com/office/drawing/2014/main" id="{4694E81D-CE03-F97C-E0CD-048EE3B0CAB0}"/>
              </a:ext>
            </a:extLst>
          </p:cNvPr>
          <p:cNvSpPr/>
          <p:nvPr/>
        </p:nvSpPr>
        <p:spPr>
          <a:xfrm>
            <a:off x="432469" y="2121014"/>
            <a:ext cx="1143000" cy="54000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dirty="0">
                <a:latin typeface="メイリオ" panose="020B0604030504040204" pitchFamily="50" charset="-128"/>
                <a:ea typeface="メイリオ" panose="020B0604030504040204" pitchFamily="50" charset="-128"/>
              </a:rPr>
              <a:t>来店者の</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安否確認</a:t>
            </a:r>
          </a:p>
        </p:txBody>
      </p:sp>
      <p:sp>
        <p:nvSpPr>
          <p:cNvPr id="20" name="矢印: 右 19">
            <a:extLst>
              <a:ext uri="{FF2B5EF4-FFF2-40B4-BE49-F238E27FC236}">
                <a16:creationId xmlns:a16="http://schemas.microsoft.com/office/drawing/2014/main" id="{4FEF2597-F66C-E5D5-15ED-78719838B1CD}"/>
              </a:ext>
            </a:extLst>
          </p:cNvPr>
          <p:cNvSpPr/>
          <p:nvPr/>
        </p:nvSpPr>
        <p:spPr>
          <a:xfrm>
            <a:off x="1610046" y="2134273"/>
            <a:ext cx="576000" cy="576000"/>
          </a:xfrm>
          <a:prstGeom prst="rightArrow">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OK</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1" name="矢印: 下 20">
            <a:extLst>
              <a:ext uri="{FF2B5EF4-FFF2-40B4-BE49-F238E27FC236}">
                <a16:creationId xmlns:a16="http://schemas.microsoft.com/office/drawing/2014/main" id="{A61A93DF-38E7-1E6D-61DA-0F9A7091ACBF}"/>
              </a:ext>
            </a:extLst>
          </p:cNvPr>
          <p:cNvSpPr/>
          <p:nvPr/>
        </p:nvSpPr>
        <p:spPr>
          <a:xfrm>
            <a:off x="715969" y="2704860"/>
            <a:ext cx="576000" cy="360000"/>
          </a:xfrm>
          <a:prstGeom prst="down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NO</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4917BFCD-13A1-92FE-5C31-6BAB4E8EC176}"/>
              </a:ext>
            </a:extLst>
          </p:cNvPr>
          <p:cNvSpPr/>
          <p:nvPr/>
        </p:nvSpPr>
        <p:spPr>
          <a:xfrm>
            <a:off x="364587" y="3103953"/>
            <a:ext cx="1242612" cy="810943"/>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a:solidFill>
                  <a:schemeClr val="tx1"/>
                </a:solidFill>
                <a:latin typeface="メイリオ" panose="020B0604030504040204" pitchFamily="50" charset="-128"/>
                <a:ea typeface="メイリオ" panose="020B0604030504040204" pitchFamily="50" charset="-128"/>
              </a:rPr>
              <a:t>救急対応</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050">
                <a:solidFill>
                  <a:schemeClr val="tx1"/>
                </a:solidFill>
                <a:latin typeface="メイリオ" panose="020B0604030504040204" pitchFamily="50" charset="-128"/>
                <a:ea typeface="メイリオ" panose="020B0604030504040204" pitchFamily="50" charset="-128"/>
              </a:rPr>
              <a:t>　・応急手当</a:t>
            </a:r>
            <a:endParaRPr kumimoji="1" lang="en-US" altLang="ja-JP" sz="1050" dirty="0">
              <a:solidFill>
                <a:schemeClr val="tx1"/>
              </a:solidFill>
              <a:latin typeface="メイリオ" panose="020B0604030504040204" pitchFamily="50" charset="-128"/>
              <a:ea typeface="メイリオ" panose="020B0604030504040204" pitchFamily="50" charset="-128"/>
            </a:endParaRPr>
          </a:p>
          <a:p>
            <a:r>
              <a:rPr kumimoji="1" lang="ja-JP" altLang="en-US" sz="1050">
                <a:solidFill>
                  <a:schemeClr val="tx1"/>
                </a:solidFill>
                <a:latin typeface="メイリオ" panose="020B0604030504040204" pitchFamily="50" charset="-128"/>
                <a:ea typeface="メイリオ" panose="020B0604030504040204" pitchFamily="50" charset="-128"/>
              </a:rPr>
              <a:t>　・病院の救急へ　</a:t>
            </a:r>
            <a:endParaRPr kumimoji="1" lang="en-US" altLang="ja-JP" sz="1050" dirty="0">
              <a:solidFill>
                <a:schemeClr val="tx1"/>
              </a:solidFill>
              <a:latin typeface="メイリオ" panose="020B0604030504040204" pitchFamily="50" charset="-128"/>
              <a:ea typeface="メイリオ" panose="020B0604030504040204" pitchFamily="50" charset="-128"/>
            </a:endParaRPr>
          </a:p>
          <a:p>
            <a:r>
              <a:rPr kumimoji="1" lang="ja-JP" altLang="en-US" sz="1050">
                <a:solidFill>
                  <a:schemeClr val="tx1"/>
                </a:solidFill>
                <a:latin typeface="メイリオ" panose="020B0604030504040204" pitchFamily="50" charset="-128"/>
                <a:ea typeface="メイリオ" panose="020B0604030504040204" pitchFamily="50" charset="-128"/>
              </a:rPr>
              <a:t>　　対応依頼</a:t>
            </a:r>
            <a:endParaRPr kumimoji="1"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23">
            <a:extLst>
              <a:ext uri="{FF2B5EF4-FFF2-40B4-BE49-F238E27FC236}">
                <a16:creationId xmlns:a16="http://schemas.microsoft.com/office/drawing/2014/main" id="{E0D91EBC-8D16-0CA5-E9D0-019088893201}"/>
              </a:ext>
            </a:extLst>
          </p:cNvPr>
          <p:cNvSpPr/>
          <p:nvPr/>
        </p:nvSpPr>
        <p:spPr>
          <a:xfrm>
            <a:off x="2210072" y="2121014"/>
            <a:ext cx="1660469" cy="540000"/>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a:solidFill>
                  <a:schemeClr val="tx1"/>
                </a:solidFill>
                <a:latin typeface="メイリオ" panose="020B0604030504040204" pitchFamily="50" charset="-128"/>
                <a:ea typeface="メイリオ" panose="020B0604030504040204" pitchFamily="50" charset="-128"/>
              </a:rPr>
              <a:t>安全な場所へ</a:t>
            </a:r>
            <a:r>
              <a:rPr kumimoji="1" lang="ja-JP" altLang="en-US" sz="1400" dirty="0">
                <a:solidFill>
                  <a:schemeClr val="tx1"/>
                </a:solidFill>
                <a:latin typeface="メイリオ" panose="020B0604030504040204" pitchFamily="50" charset="-128"/>
                <a:ea typeface="メイリオ" panose="020B0604030504040204" pitchFamily="50" charset="-128"/>
              </a:rPr>
              <a:t>誘導</a:t>
            </a:r>
          </a:p>
        </p:txBody>
      </p:sp>
      <p:sp>
        <p:nvSpPr>
          <p:cNvPr id="26" name="矢印: 右 25">
            <a:extLst>
              <a:ext uri="{FF2B5EF4-FFF2-40B4-BE49-F238E27FC236}">
                <a16:creationId xmlns:a16="http://schemas.microsoft.com/office/drawing/2014/main" id="{241E2DED-7943-1FEA-4D82-BEA397A5B61E}"/>
              </a:ext>
            </a:extLst>
          </p:cNvPr>
          <p:cNvSpPr/>
          <p:nvPr/>
        </p:nvSpPr>
        <p:spPr>
          <a:xfrm>
            <a:off x="4681439" y="3081378"/>
            <a:ext cx="576000" cy="576000"/>
          </a:xfrm>
          <a:prstGeom prst="right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NO</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8" name="四角形: 角を丸くする 27">
            <a:extLst>
              <a:ext uri="{FF2B5EF4-FFF2-40B4-BE49-F238E27FC236}">
                <a16:creationId xmlns:a16="http://schemas.microsoft.com/office/drawing/2014/main" id="{FAB3797C-B293-CA73-C3E0-9618194F4727}"/>
              </a:ext>
            </a:extLst>
          </p:cNvPr>
          <p:cNvSpPr/>
          <p:nvPr/>
        </p:nvSpPr>
        <p:spPr>
          <a:xfrm>
            <a:off x="1894901" y="4095095"/>
            <a:ext cx="1809524" cy="376956"/>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従事可能かの確認</a:t>
            </a:r>
          </a:p>
        </p:txBody>
      </p:sp>
      <p:sp>
        <p:nvSpPr>
          <p:cNvPr id="31" name="矢印: 左 30">
            <a:extLst>
              <a:ext uri="{FF2B5EF4-FFF2-40B4-BE49-F238E27FC236}">
                <a16:creationId xmlns:a16="http://schemas.microsoft.com/office/drawing/2014/main" id="{0149C176-2BE4-6738-9E32-7495B061C979}"/>
              </a:ext>
            </a:extLst>
          </p:cNvPr>
          <p:cNvSpPr/>
          <p:nvPr/>
        </p:nvSpPr>
        <p:spPr>
          <a:xfrm>
            <a:off x="1625198" y="3099378"/>
            <a:ext cx="576000" cy="576000"/>
          </a:xfrm>
          <a:prstGeom prst="left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NO</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32" name="四角形: 角を丸くする 31">
            <a:extLst>
              <a:ext uri="{FF2B5EF4-FFF2-40B4-BE49-F238E27FC236}">
                <a16:creationId xmlns:a16="http://schemas.microsoft.com/office/drawing/2014/main" id="{9A1A6A54-C954-D2A2-2166-C19223D242E8}"/>
              </a:ext>
            </a:extLst>
          </p:cNvPr>
          <p:cNvSpPr/>
          <p:nvPr/>
        </p:nvSpPr>
        <p:spPr>
          <a:xfrm>
            <a:off x="1694868" y="4687135"/>
            <a:ext cx="3470313" cy="51213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600" b="1">
                <a:latin typeface="メイリオ" panose="020B0604030504040204" pitchFamily="50" charset="-128"/>
                <a:ea typeface="メイリオ" panose="020B0604030504040204" pitchFamily="50" charset="-128"/>
              </a:rPr>
              <a:t>すみやかに閉店</a:t>
            </a:r>
            <a:endParaRPr kumimoji="1" lang="ja-JP" altLang="en-US" sz="1600" b="1" dirty="0">
              <a:latin typeface="メイリオ" panose="020B0604030504040204" pitchFamily="50" charset="-128"/>
              <a:ea typeface="メイリオ" panose="020B0604030504040204" pitchFamily="50" charset="-128"/>
            </a:endParaRPr>
          </a:p>
        </p:txBody>
      </p:sp>
      <p:sp>
        <p:nvSpPr>
          <p:cNvPr id="36" name="四角形: 角を丸くする 35">
            <a:extLst>
              <a:ext uri="{FF2B5EF4-FFF2-40B4-BE49-F238E27FC236}">
                <a16:creationId xmlns:a16="http://schemas.microsoft.com/office/drawing/2014/main" id="{056E9A9B-1A1D-0B21-7B73-D85EDC5904DE}"/>
              </a:ext>
            </a:extLst>
          </p:cNvPr>
          <p:cNvSpPr/>
          <p:nvPr/>
        </p:nvSpPr>
        <p:spPr>
          <a:xfrm>
            <a:off x="3989130" y="2135508"/>
            <a:ext cx="2158282" cy="540000"/>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a:solidFill>
                  <a:schemeClr val="tx1"/>
                </a:solidFill>
                <a:latin typeface="メイリオ" panose="020B0604030504040204" pitchFamily="50" charset="-128"/>
                <a:ea typeface="メイリオ" panose="020B0604030504040204" pitchFamily="50" charset="-128"/>
              </a:rPr>
              <a:t>自宅や一時避難場所等</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a:solidFill>
                  <a:schemeClr val="tx1"/>
                </a:solidFill>
                <a:latin typeface="メイリオ" panose="020B0604030504040204" pitchFamily="50" charset="-128"/>
                <a:ea typeface="メイリオ" panose="020B0604030504040204" pitchFamily="50" charset="-128"/>
              </a:rPr>
              <a:t>への移動</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四角形: 角を丸くする 56">
            <a:extLst>
              <a:ext uri="{FF2B5EF4-FFF2-40B4-BE49-F238E27FC236}">
                <a16:creationId xmlns:a16="http://schemas.microsoft.com/office/drawing/2014/main" id="{9B2940DF-5ACD-E823-23AC-5E990036C82A}"/>
              </a:ext>
            </a:extLst>
          </p:cNvPr>
          <p:cNvSpPr/>
          <p:nvPr/>
        </p:nvSpPr>
        <p:spPr>
          <a:xfrm>
            <a:off x="545592" y="5455228"/>
            <a:ext cx="5446568" cy="4030293"/>
          </a:xfrm>
          <a:prstGeom prst="roundRect">
            <a:avLst/>
          </a:prstGeom>
          <a:solidFill>
            <a:srgbClr val="FFFF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39" name="四角形: 角を丸くする 38">
            <a:extLst>
              <a:ext uri="{FF2B5EF4-FFF2-40B4-BE49-F238E27FC236}">
                <a16:creationId xmlns:a16="http://schemas.microsoft.com/office/drawing/2014/main" id="{B31D2E8A-8CDC-45E4-F508-D0773BD595B7}"/>
              </a:ext>
            </a:extLst>
          </p:cNvPr>
          <p:cNvSpPr/>
          <p:nvPr/>
        </p:nvSpPr>
        <p:spPr>
          <a:xfrm>
            <a:off x="1569694" y="6377137"/>
            <a:ext cx="3942233" cy="567954"/>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a:solidFill>
                  <a:schemeClr val="bg1"/>
                </a:solidFill>
                <a:latin typeface="メイリオ" panose="020B0604030504040204" pitchFamily="50" charset="-128"/>
                <a:ea typeface="メイリオ" panose="020B0604030504040204" pitchFamily="50" charset="-128"/>
              </a:rPr>
              <a:t>ＳＳ施設</a:t>
            </a:r>
            <a:r>
              <a:rPr lang="ja-JP" altLang="en-US" sz="1400" dirty="0">
                <a:solidFill>
                  <a:schemeClr val="bg1"/>
                </a:solidFill>
                <a:latin typeface="メイリオ" panose="020B0604030504040204" pitchFamily="50" charset="-128"/>
                <a:ea typeface="メイリオ" panose="020B0604030504040204" pitchFamily="50" charset="-128"/>
              </a:rPr>
              <a:t>・</a:t>
            </a:r>
            <a:r>
              <a:rPr lang="ja-JP" altLang="en-US" sz="1400">
                <a:solidFill>
                  <a:schemeClr val="bg1"/>
                </a:solidFill>
                <a:latin typeface="メイリオ" panose="020B0604030504040204" pitchFamily="50" charset="-128"/>
                <a:ea typeface="メイリオ" panose="020B0604030504040204" pitchFamily="50" charset="-128"/>
              </a:rPr>
              <a:t>設備の被害状況確認</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sz="1400">
                <a:solidFill>
                  <a:schemeClr val="bg1"/>
                </a:solidFill>
                <a:latin typeface="メイリオ" panose="020B0604030504040204" pitchFamily="50" charset="-128"/>
                <a:ea typeface="メイリオ" panose="020B0604030504040204" pitchFamily="50" charset="-128"/>
              </a:rPr>
              <a:t>臨時的対応（応急措置）の実施</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30" name="四角形: 角を丸くする 29">
            <a:extLst>
              <a:ext uri="{FF2B5EF4-FFF2-40B4-BE49-F238E27FC236}">
                <a16:creationId xmlns:a16="http://schemas.microsoft.com/office/drawing/2014/main" id="{BE57F587-8BE1-94AD-E4DF-C485FDF61D38}"/>
              </a:ext>
            </a:extLst>
          </p:cNvPr>
          <p:cNvSpPr/>
          <p:nvPr/>
        </p:nvSpPr>
        <p:spPr>
          <a:xfrm>
            <a:off x="5301850" y="3075877"/>
            <a:ext cx="1143000" cy="540000"/>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避難</a:t>
            </a:r>
          </a:p>
        </p:txBody>
      </p:sp>
      <p:sp>
        <p:nvSpPr>
          <p:cNvPr id="38" name="四角形: 角を丸くする 37">
            <a:extLst>
              <a:ext uri="{FF2B5EF4-FFF2-40B4-BE49-F238E27FC236}">
                <a16:creationId xmlns:a16="http://schemas.microsoft.com/office/drawing/2014/main" id="{A2A5DC45-E50D-3B8C-84BA-6552BCB9EF2B}"/>
              </a:ext>
            </a:extLst>
          </p:cNvPr>
          <p:cNvSpPr/>
          <p:nvPr/>
        </p:nvSpPr>
        <p:spPr>
          <a:xfrm>
            <a:off x="3510207" y="3099378"/>
            <a:ext cx="1104787" cy="54000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a:latin typeface="メイリオ" panose="020B0604030504040204" pitchFamily="50" charset="-128"/>
                <a:ea typeface="メイリオ" panose="020B0604030504040204" pitchFamily="50" charset="-128"/>
              </a:rPr>
              <a:t>避難情報の</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a:latin typeface="メイリオ" panose="020B0604030504040204" pitchFamily="50" charset="-128"/>
                <a:ea typeface="メイリオ" panose="020B0604030504040204" pitchFamily="50" charset="-128"/>
              </a:rPr>
              <a:t>確認</a:t>
            </a:r>
            <a:endParaRPr kumimoji="1" lang="en-US" altLang="ja-JP" sz="1400" dirty="0">
              <a:latin typeface="メイリオ" panose="020B0604030504040204" pitchFamily="50" charset="-128"/>
              <a:ea typeface="メイリオ" panose="020B0604030504040204" pitchFamily="50" charset="-128"/>
            </a:endParaRPr>
          </a:p>
        </p:txBody>
      </p:sp>
      <p:sp>
        <p:nvSpPr>
          <p:cNvPr id="53" name="四角形: 角を丸くする 52">
            <a:extLst>
              <a:ext uri="{FF2B5EF4-FFF2-40B4-BE49-F238E27FC236}">
                <a16:creationId xmlns:a16="http://schemas.microsoft.com/office/drawing/2014/main" id="{D501C65E-0667-41D1-5995-75089C495EAE}"/>
              </a:ext>
            </a:extLst>
          </p:cNvPr>
          <p:cNvSpPr/>
          <p:nvPr/>
        </p:nvSpPr>
        <p:spPr>
          <a:xfrm>
            <a:off x="1539090" y="5586940"/>
            <a:ext cx="3942233" cy="70851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a:latin typeface="メイリオ" panose="020B0604030504040204" pitchFamily="50" charset="-128"/>
                <a:ea typeface="メイリオ" panose="020B0604030504040204" pitchFamily="50" charset="-128"/>
              </a:rPr>
              <a:t>停電の場合</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a:latin typeface="メイリオ" panose="020B0604030504040204" pitchFamily="50" charset="-128"/>
                <a:ea typeface="メイリオ" panose="020B0604030504040204" pitchFamily="50" charset="-128"/>
              </a:rPr>
              <a:t>分電盤で電源オフ操作（通電火災予防措置）</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a:latin typeface="メイリオ" panose="020B0604030504040204" pitchFamily="50" charset="-128"/>
                <a:ea typeface="メイリオ" panose="020B0604030504040204" pitchFamily="50" charset="-128"/>
              </a:rPr>
              <a:t>ガス機器の使用中止・元栓を閉める</a:t>
            </a:r>
            <a:endParaRPr kumimoji="1" lang="en-US" altLang="ja-JP" sz="1400" dirty="0">
              <a:latin typeface="メイリオ" panose="020B0604030504040204" pitchFamily="50" charset="-128"/>
              <a:ea typeface="メイリオ" panose="020B0604030504040204" pitchFamily="50" charset="-128"/>
            </a:endParaRPr>
          </a:p>
        </p:txBody>
      </p:sp>
      <p:sp>
        <p:nvSpPr>
          <p:cNvPr id="6" name="矢印: 下 5">
            <a:extLst>
              <a:ext uri="{FF2B5EF4-FFF2-40B4-BE49-F238E27FC236}">
                <a16:creationId xmlns:a16="http://schemas.microsoft.com/office/drawing/2014/main" id="{EAB5F6C1-72A5-E7B7-392B-C39243A955C5}"/>
              </a:ext>
            </a:extLst>
          </p:cNvPr>
          <p:cNvSpPr/>
          <p:nvPr/>
        </p:nvSpPr>
        <p:spPr>
          <a:xfrm>
            <a:off x="2238903" y="7614920"/>
            <a:ext cx="576000" cy="360000"/>
          </a:xfrm>
          <a:prstGeom prst="down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NO</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2C6C70FF-335A-173E-8277-3F089B049301}"/>
              </a:ext>
            </a:extLst>
          </p:cNvPr>
          <p:cNvSpPr/>
          <p:nvPr/>
        </p:nvSpPr>
        <p:spPr>
          <a:xfrm>
            <a:off x="1346838" y="8004895"/>
            <a:ext cx="2355973" cy="432000"/>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a:solidFill>
                  <a:schemeClr val="tx1"/>
                </a:solidFill>
                <a:latin typeface="メイリオ" panose="020B0604030504040204" pitchFamily="50" charset="-128"/>
                <a:ea typeface="メイリオ" panose="020B0604030504040204" pitchFamily="50" charset="-128"/>
              </a:rPr>
              <a:t>供給再開保留、対策</a:t>
            </a:r>
            <a:r>
              <a:rPr kumimoji="1" lang="ja-JP" altLang="en-US" sz="1400" dirty="0">
                <a:solidFill>
                  <a:schemeClr val="tx1"/>
                </a:solidFill>
                <a:latin typeface="メイリオ" panose="020B0604030504040204" pitchFamily="50" charset="-128"/>
                <a:ea typeface="メイリオ" panose="020B0604030504040204" pitchFamily="50" charset="-128"/>
              </a:rPr>
              <a:t>へ</a:t>
            </a:r>
          </a:p>
        </p:txBody>
      </p:sp>
      <p:sp>
        <p:nvSpPr>
          <p:cNvPr id="10" name="四角形: 角を丸くする 9">
            <a:extLst>
              <a:ext uri="{FF2B5EF4-FFF2-40B4-BE49-F238E27FC236}">
                <a16:creationId xmlns:a16="http://schemas.microsoft.com/office/drawing/2014/main" id="{748FF88D-713D-EE44-94FB-0C7DCEDB6A6E}"/>
              </a:ext>
            </a:extLst>
          </p:cNvPr>
          <p:cNvSpPr/>
          <p:nvPr/>
        </p:nvSpPr>
        <p:spPr>
          <a:xfrm>
            <a:off x="991631" y="8763492"/>
            <a:ext cx="3111146" cy="506367"/>
          </a:xfrm>
          <a:prstGeom prst="roundRect">
            <a:avLst/>
          </a:prstGeom>
          <a:solidFill>
            <a:srgbClr val="0070C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600" b="1">
                <a:solidFill>
                  <a:schemeClr val="bg1"/>
                </a:solidFill>
                <a:latin typeface="メイリオ" panose="020B0604030504040204" pitchFamily="50" charset="-128"/>
                <a:ea typeface="メイリオ" panose="020B0604030504040204" pitchFamily="50" charset="-128"/>
              </a:rPr>
              <a:t>営業不可の初期報告</a:t>
            </a:r>
            <a:endParaRPr kumimoji="1" lang="en-US" altLang="ja-JP" sz="16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a:solidFill>
                  <a:schemeClr val="bg1"/>
                </a:solidFill>
                <a:latin typeface="メイリオ" panose="020B0604030504040204" pitchFamily="50" charset="-128"/>
                <a:ea typeface="メイリオ" panose="020B0604030504040204" pitchFamily="50" charset="-128"/>
              </a:rPr>
              <a:t>災害時情報収集システム</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12" name="矢印: 下 11">
            <a:extLst>
              <a:ext uri="{FF2B5EF4-FFF2-40B4-BE49-F238E27FC236}">
                <a16:creationId xmlns:a16="http://schemas.microsoft.com/office/drawing/2014/main" id="{D78681DC-4E0B-83F1-EF8D-C825D3E563BB}"/>
              </a:ext>
            </a:extLst>
          </p:cNvPr>
          <p:cNvSpPr/>
          <p:nvPr/>
        </p:nvSpPr>
        <p:spPr>
          <a:xfrm>
            <a:off x="2238903" y="8488441"/>
            <a:ext cx="576000" cy="224395"/>
          </a:xfrm>
          <a:prstGeom prst="downArrow">
            <a:avLst/>
          </a:prstGeom>
          <a:solidFill>
            <a:srgbClr val="FFFF99"/>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3" name="矢印: 下 12">
            <a:extLst>
              <a:ext uri="{FF2B5EF4-FFF2-40B4-BE49-F238E27FC236}">
                <a16:creationId xmlns:a16="http://schemas.microsoft.com/office/drawing/2014/main" id="{FBCD7E0B-B234-C8BA-EDD9-D0A9815C139C}"/>
              </a:ext>
            </a:extLst>
          </p:cNvPr>
          <p:cNvSpPr/>
          <p:nvPr/>
        </p:nvSpPr>
        <p:spPr>
          <a:xfrm>
            <a:off x="4706833" y="7642417"/>
            <a:ext cx="576000" cy="1153678"/>
          </a:xfrm>
          <a:prstGeom prst="downArrow">
            <a:avLst>
              <a:gd name="adj1" fmla="val 50000"/>
              <a:gd name="adj2" fmla="val 45523"/>
            </a:avLst>
          </a:prstGeom>
          <a:solidFill>
            <a:schemeClr val="bg1"/>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OK</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3DE82DD0-3A56-C956-A662-AB0091DD7DAB}"/>
              </a:ext>
            </a:extLst>
          </p:cNvPr>
          <p:cNvSpPr/>
          <p:nvPr/>
        </p:nvSpPr>
        <p:spPr>
          <a:xfrm>
            <a:off x="4423333" y="8863379"/>
            <a:ext cx="1143000" cy="362431"/>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a:solidFill>
                  <a:schemeClr val="tx1"/>
                </a:solidFill>
                <a:latin typeface="メイリオ" panose="020B0604030504040204" pitchFamily="50" charset="-128"/>
                <a:ea typeface="メイリオ" panose="020B0604030504040204" pitchFamily="50" charset="-128"/>
              </a:rPr>
              <a:t>次ページへ</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 name="四角形: 角を丸くする 31">
            <a:extLst>
              <a:ext uri="{FF2B5EF4-FFF2-40B4-BE49-F238E27FC236}">
                <a16:creationId xmlns:a16="http://schemas.microsoft.com/office/drawing/2014/main" id="{8468A5BE-FC28-F2BF-6CC2-CC5133E479C0}"/>
              </a:ext>
            </a:extLst>
          </p:cNvPr>
          <p:cNvSpPr/>
          <p:nvPr/>
        </p:nvSpPr>
        <p:spPr>
          <a:xfrm>
            <a:off x="1395447" y="1220212"/>
            <a:ext cx="4067105" cy="66271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600" b="1">
                <a:latin typeface="メイリオ" panose="020B0604030504040204" pitchFamily="50" charset="-128"/>
                <a:ea typeface="メイリオ" panose="020B0604030504040204" pitchFamily="50" charset="-128"/>
              </a:rPr>
              <a:t>給油停止・緊急停止ボタン操作</a:t>
            </a:r>
            <a:endParaRPr kumimoji="1" lang="en-US" altLang="ja-JP" sz="1600" b="1" dirty="0">
              <a:latin typeface="メイリオ" panose="020B0604030504040204" pitchFamily="50" charset="-128"/>
              <a:ea typeface="メイリオ" panose="020B0604030504040204" pitchFamily="50" charset="-128"/>
            </a:endParaRPr>
          </a:p>
          <a:p>
            <a:pPr algn="ctr"/>
            <a:r>
              <a:rPr kumimoji="1" lang="ja-JP" altLang="en-US" sz="1600" b="1">
                <a:latin typeface="メイリオ" panose="020B0604030504040204" pitchFamily="50" charset="-128"/>
                <a:ea typeface="メイリオ" panose="020B0604030504040204" pitchFamily="50" charset="-128"/>
              </a:rPr>
              <a:t>「ノズルを戻して！頭上注意！」の声掛け</a:t>
            </a:r>
            <a:endParaRPr kumimoji="1" lang="ja-JP" altLang="en-US" sz="16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FA96DA-8775-5305-7E0D-7530F954E0C6}"/>
              </a:ext>
            </a:extLst>
          </p:cNvPr>
          <p:cNvSpPr txBox="1"/>
          <p:nvPr/>
        </p:nvSpPr>
        <p:spPr>
          <a:xfrm>
            <a:off x="3237511" y="9397841"/>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2</a:t>
            </a:r>
            <a:endParaRPr kumimoji="1" lang="ja-JP" altLang="en-US"/>
          </a:p>
        </p:txBody>
      </p:sp>
      <p:sp>
        <p:nvSpPr>
          <p:cNvPr id="4" name="テキスト ボックス 3">
            <a:extLst>
              <a:ext uri="{FF2B5EF4-FFF2-40B4-BE49-F238E27FC236}">
                <a16:creationId xmlns:a16="http://schemas.microsoft.com/office/drawing/2014/main" id="{9AC3DA84-FBD8-384D-23D8-E2CA5413356A}"/>
              </a:ext>
            </a:extLst>
          </p:cNvPr>
          <p:cNvSpPr txBox="1"/>
          <p:nvPr/>
        </p:nvSpPr>
        <p:spPr>
          <a:xfrm>
            <a:off x="6335988" y="7130124"/>
            <a:ext cx="407482" cy="261610"/>
          </a:xfrm>
          <a:prstGeom prst="rect">
            <a:avLst/>
          </a:prstGeom>
          <a:solidFill>
            <a:schemeClr val="bg1"/>
          </a:solidFill>
          <a:ln w="12700">
            <a:solidFill>
              <a:schemeClr val="tx1"/>
            </a:solidFill>
          </a:ln>
        </p:spPr>
        <p:txBody>
          <a:bodyPr wrap="square" rtlCol="0" anchor="ctr" anchorCtr="1">
            <a:spAutoFit/>
          </a:bodyPr>
          <a:lstStyle/>
          <a:p>
            <a:r>
              <a:rPr kumimoji="1" lang="en-US" altLang="ja-JP" sz="1100" dirty="0">
                <a:latin typeface="Meiryo UI" panose="020B0604030504040204" pitchFamily="34" charset="-128"/>
                <a:ea typeface="Meiryo UI" panose="020B0604030504040204" pitchFamily="34" charset="-128"/>
              </a:rPr>
              <a:t>P.5</a:t>
            </a:r>
            <a:endParaRPr kumimoji="1" lang="ja-JP" altLang="en-US" sz="1100">
              <a:latin typeface="Meiryo UI" panose="020B0604030504040204" pitchFamily="34" charset="-128"/>
              <a:ea typeface="Meiryo UI" panose="020B0604030504040204" pitchFamily="34" charset="-128"/>
            </a:endParaRPr>
          </a:p>
        </p:txBody>
      </p:sp>
      <p:cxnSp>
        <p:nvCxnSpPr>
          <p:cNvPr id="15" name="直線矢印コネクタ 14">
            <a:extLst>
              <a:ext uri="{FF2B5EF4-FFF2-40B4-BE49-F238E27FC236}">
                <a16:creationId xmlns:a16="http://schemas.microsoft.com/office/drawing/2014/main" id="{4D771357-DC36-CD12-CEA8-72F6D8BE5D8F}"/>
              </a:ext>
            </a:extLst>
          </p:cNvPr>
          <p:cNvCxnSpPr>
            <a:cxnSpLocks/>
          </p:cNvCxnSpPr>
          <p:nvPr/>
        </p:nvCxnSpPr>
        <p:spPr>
          <a:xfrm>
            <a:off x="5588199" y="7271945"/>
            <a:ext cx="724209" cy="0"/>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650EEC-593D-A7A6-2CDB-2BC7DC9FF9E0}"/>
              </a:ext>
            </a:extLst>
          </p:cNvPr>
          <p:cNvSpPr txBox="1"/>
          <p:nvPr/>
        </p:nvSpPr>
        <p:spPr>
          <a:xfrm>
            <a:off x="6335988" y="6465384"/>
            <a:ext cx="407482" cy="261610"/>
          </a:xfrm>
          <a:prstGeom prst="rect">
            <a:avLst/>
          </a:prstGeom>
          <a:solidFill>
            <a:schemeClr val="bg1"/>
          </a:solidFill>
          <a:ln w="12700">
            <a:solidFill>
              <a:schemeClr val="tx1"/>
            </a:solidFill>
          </a:ln>
        </p:spPr>
        <p:txBody>
          <a:bodyPr wrap="square" rtlCol="0" anchor="ctr" anchorCtr="1">
            <a:spAutoFit/>
          </a:bodyPr>
          <a:lstStyle/>
          <a:p>
            <a:r>
              <a:rPr kumimoji="1" lang="en-US" altLang="ja-JP" sz="1100" dirty="0">
                <a:latin typeface="Meiryo UI" panose="020B0604030504040204" pitchFamily="34" charset="-128"/>
                <a:ea typeface="Meiryo UI" panose="020B0604030504040204" pitchFamily="34" charset="-128"/>
              </a:rPr>
              <a:t>P.4</a:t>
            </a:r>
            <a:endParaRPr kumimoji="1" lang="ja-JP" altLang="en-US" sz="1100">
              <a:latin typeface="Meiryo UI" panose="020B0604030504040204" pitchFamily="34" charset="-128"/>
              <a:ea typeface="Meiryo UI" panose="020B0604030504040204" pitchFamily="34" charset="-128"/>
            </a:endParaRPr>
          </a:p>
        </p:txBody>
      </p:sp>
      <p:cxnSp>
        <p:nvCxnSpPr>
          <p:cNvPr id="22" name="直線矢印コネクタ 21">
            <a:extLst>
              <a:ext uri="{FF2B5EF4-FFF2-40B4-BE49-F238E27FC236}">
                <a16:creationId xmlns:a16="http://schemas.microsoft.com/office/drawing/2014/main" id="{BDBCCFCF-5459-EB0A-B8C3-4D57BB1A96ED}"/>
              </a:ext>
            </a:extLst>
          </p:cNvPr>
          <p:cNvCxnSpPr>
            <a:cxnSpLocks/>
          </p:cNvCxnSpPr>
          <p:nvPr/>
        </p:nvCxnSpPr>
        <p:spPr>
          <a:xfrm>
            <a:off x="5588199" y="6607205"/>
            <a:ext cx="747789" cy="0"/>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9" name="四角形: 角を丸くする 18">
            <a:extLst>
              <a:ext uri="{FF2B5EF4-FFF2-40B4-BE49-F238E27FC236}">
                <a16:creationId xmlns:a16="http://schemas.microsoft.com/office/drawing/2014/main" id="{19BDD1D0-9129-821F-9043-071645BF8C9D}"/>
              </a:ext>
            </a:extLst>
          </p:cNvPr>
          <p:cNvSpPr/>
          <p:nvPr/>
        </p:nvSpPr>
        <p:spPr>
          <a:xfrm>
            <a:off x="1588311" y="7034771"/>
            <a:ext cx="3942233" cy="54000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a:latin typeface="メイリオ" panose="020B0604030504040204" pitchFamily="50" charset="-128"/>
                <a:ea typeface="メイリオ" panose="020B0604030504040204" pitchFamily="50" charset="-128"/>
              </a:rPr>
              <a:t>供給再開に必要な従業員の確保</a:t>
            </a:r>
            <a:endParaRPr kumimoji="1" lang="ja-JP" altLang="en-US" sz="1400" dirty="0">
              <a:latin typeface="メイリオ" panose="020B0604030504040204" pitchFamily="50" charset="-128"/>
              <a:ea typeface="メイリオ" panose="020B0604030504040204" pitchFamily="50" charset="-128"/>
            </a:endParaRPr>
          </a:p>
        </p:txBody>
      </p:sp>
      <p:sp>
        <p:nvSpPr>
          <p:cNvPr id="37" name="矢印: 下 36">
            <a:extLst>
              <a:ext uri="{FF2B5EF4-FFF2-40B4-BE49-F238E27FC236}">
                <a16:creationId xmlns:a16="http://schemas.microsoft.com/office/drawing/2014/main" id="{DFD50709-4744-FF55-A0F9-AF02906B0300}"/>
              </a:ext>
            </a:extLst>
          </p:cNvPr>
          <p:cNvSpPr/>
          <p:nvPr/>
        </p:nvSpPr>
        <p:spPr>
          <a:xfrm>
            <a:off x="2693063" y="5256042"/>
            <a:ext cx="1512772" cy="292859"/>
          </a:xfrm>
          <a:prstGeom prst="downArrow">
            <a:avLst/>
          </a:prstGeom>
          <a:solidFill>
            <a:srgbClr val="FFFF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rgbClr val="FF0000"/>
              </a:solidFill>
              <a:latin typeface="メイリオ" panose="020B0604030504040204" pitchFamily="50" charset="-128"/>
              <a:ea typeface="メイリオ" panose="020B0604030504040204" pitchFamily="50" charset="-128"/>
            </a:endParaRPr>
          </a:p>
        </p:txBody>
      </p:sp>
      <p:sp>
        <p:nvSpPr>
          <p:cNvPr id="54" name="矢印: 下 5">
            <a:extLst>
              <a:ext uri="{FF2B5EF4-FFF2-40B4-BE49-F238E27FC236}">
                <a16:creationId xmlns:a16="http://schemas.microsoft.com/office/drawing/2014/main" id="{64F04204-5499-CDB1-7EBD-EA1DC19D7AA7}"/>
              </a:ext>
            </a:extLst>
          </p:cNvPr>
          <p:cNvSpPr/>
          <p:nvPr/>
        </p:nvSpPr>
        <p:spPr>
          <a:xfrm>
            <a:off x="2534864" y="3706908"/>
            <a:ext cx="576000" cy="360000"/>
          </a:xfrm>
          <a:prstGeom prst="downArrow">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OK</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55" name="矢印: 下 5">
            <a:extLst>
              <a:ext uri="{FF2B5EF4-FFF2-40B4-BE49-F238E27FC236}">
                <a16:creationId xmlns:a16="http://schemas.microsoft.com/office/drawing/2014/main" id="{DF78F632-1600-8611-DB66-F85ADF79F279}"/>
              </a:ext>
            </a:extLst>
          </p:cNvPr>
          <p:cNvSpPr/>
          <p:nvPr/>
        </p:nvSpPr>
        <p:spPr>
          <a:xfrm>
            <a:off x="3780856" y="3715376"/>
            <a:ext cx="576000" cy="971759"/>
          </a:xfrm>
          <a:prstGeom prst="downArrow">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OK</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9">
            <a:extLst>
              <a:ext uri="{FF2B5EF4-FFF2-40B4-BE49-F238E27FC236}">
                <a16:creationId xmlns:a16="http://schemas.microsoft.com/office/drawing/2014/main" id="{5E3B7660-3927-DA3D-917D-11432DEE76BC}"/>
              </a:ext>
            </a:extLst>
          </p:cNvPr>
          <p:cNvSpPr/>
          <p:nvPr/>
        </p:nvSpPr>
        <p:spPr>
          <a:xfrm>
            <a:off x="4670079" y="3919870"/>
            <a:ext cx="1851890" cy="506367"/>
          </a:xfrm>
          <a:prstGeom prst="roundRect">
            <a:avLst/>
          </a:prstGeom>
          <a:solidFill>
            <a:srgbClr val="0070C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a:solidFill>
                  <a:schemeClr val="bg1"/>
                </a:solidFill>
                <a:latin typeface="メイリオ" panose="020B0604030504040204" pitchFamily="50" charset="-128"/>
                <a:ea typeface="メイリオ" panose="020B0604030504040204" pitchFamily="50" charset="-128"/>
              </a:rPr>
              <a:t>営業不可の初期報告</a:t>
            </a:r>
            <a:endParaRPr kumimoji="1" lang="en-US" altLang="ja-JP" sz="14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050">
                <a:solidFill>
                  <a:schemeClr val="bg1"/>
                </a:solidFill>
                <a:latin typeface="メイリオ" panose="020B0604030504040204" pitchFamily="50" charset="-128"/>
                <a:ea typeface="メイリオ" panose="020B0604030504040204" pitchFamily="50" charset="-128"/>
              </a:rPr>
              <a:t>災害時情報収集システム</a:t>
            </a:r>
            <a:endParaRPr kumimoji="1" lang="ja-JP" altLang="en-US" sz="1050" dirty="0">
              <a:solidFill>
                <a:schemeClr val="bg1"/>
              </a:solidFill>
              <a:latin typeface="メイリオ" panose="020B0604030504040204" pitchFamily="50" charset="-128"/>
              <a:ea typeface="メイリオ" panose="020B0604030504040204" pitchFamily="50" charset="-128"/>
            </a:endParaRPr>
          </a:p>
        </p:txBody>
      </p:sp>
      <p:sp>
        <p:nvSpPr>
          <p:cNvPr id="58" name="矢印: 下 11">
            <a:extLst>
              <a:ext uri="{FF2B5EF4-FFF2-40B4-BE49-F238E27FC236}">
                <a16:creationId xmlns:a16="http://schemas.microsoft.com/office/drawing/2014/main" id="{97A1F3E3-8228-F906-9942-07BFB969536C}"/>
              </a:ext>
            </a:extLst>
          </p:cNvPr>
          <p:cNvSpPr/>
          <p:nvPr/>
        </p:nvSpPr>
        <p:spPr>
          <a:xfrm>
            <a:off x="5585400" y="3650173"/>
            <a:ext cx="576000" cy="224395"/>
          </a:xfrm>
          <a:prstGeom prst="down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59" name="屈折矢印 58">
            <a:extLst>
              <a:ext uri="{FF2B5EF4-FFF2-40B4-BE49-F238E27FC236}">
                <a16:creationId xmlns:a16="http://schemas.microsoft.com/office/drawing/2014/main" id="{D107945A-10F2-7F93-E5B2-51E7BF41DBC7}"/>
              </a:ext>
            </a:extLst>
          </p:cNvPr>
          <p:cNvSpPr/>
          <p:nvPr/>
        </p:nvSpPr>
        <p:spPr>
          <a:xfrm rot="5400000">
            <a:off x="-220970" y="5640085"/>
            <a:ext cx="3092170" cy="450120"/>
          </a:xfrm>
          <a:prstGeom prst="bentUpArrow">
            <a:avLst>
              <a:gd name="adj1" fmla="val 17717"/>
              <a:gd name="adj2" fmla="val 25000"/>
              <a:gd name="adj3" fmla="val 40293"/>
            </a:avLst>
          </a:prstGeom>
          <a:solidFill>
            <a:srgbClr val="0070C0"/>
          </a:solidFill>
          <a:ln w="12700">
            <a:no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a:extLst>
              <a:ext uri="{FF2B5EF4-FFF2-40B4-BE49-F238E27FC236}">
                <a16:creationId xmlns:a16="http://schemas.microsoft.com/office/drawing/2014/main" id="{31B3F951-7C0A-0AEA-E8E5-3ED5BC75FF62}"/>
              </a:ext>
            </a:extLst>
          </p:cNvPr>
          <p:cNvSpPr/>
          <p:nvPr/>
        </p:nvSpPr>
        <p:spPr>
          <a:xfrm>
            <a:off x="1100055" y="4241493"/>
            <a:ext cx="794846" cy="88136"/>
          </a:xfrm>
          <a:prstGeom prst="rect">
            <a:avLst/>
          </a:prstGeom>
          <a:solidFill>
            <a:srgbClr val="0070C0"/>
          </a:solidFill>
          <a:ln w="12700">
            <a:no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8228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四角形: 角を丸くする 9">
            <a:extLst>
              <a:ext uri="{FF2B5EF4-FFF2-40B4-BE49-F238E27FC236}">
                <a16:creationId xmlns:a16="http://schemas.microsoft.com/office/drawing/2014/main" id="{7A53B7B9-30D6-FC0C-F782-A186BBC62689}"/>
              </a:ext>
            </a:extLst>
          </p:cNvPr>
          <p:cNvSpPr/>
          <p:nvPr/>
        </p:nvSpPr>
        <p:spPr>
          <a:xfrm>
            <a:off x="3750368" y="1192166"/>
            <a:ext cx="2825692" cy="1642994"/>
          </a:xfrm>
          <a:prstGeom prst="roundRect">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13" name="四角形: 角を丸くする 1">
            <a:extLst>
              <a:ext uri="{FF2B5EF4-FFF2-40B4-BE49-F238E27FC236}">
                <a16:creationId xmlns:a16="http://schemas.microsoft.com/office/drawing/2014/main" id="{16CEB3C7-808E-052A-E05B-79911D78DAE2}"/>
              </a:ext>
            </a:extLst>
          </p:cNvPr>
          <p:cNvSpPr/>
          <p:nvPr/>
        </p:nvSpPr>
        <p:spPr>
          <a:xfrm>
            <a:off x="340096" y="6752478"/>
            <a:ext cx="6141942" cy="819207"/>
          </a:xfrm>
          <a:prstGeom prst="roundRect">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E3C867E2-5A70-38B1-D9A2-BD8FADF9779E}"/>
              </a:ext>
            </a:extLst>
          </p:cNvPr>
          <p:cNvSpPr/>
          <p:nvPr/>
        </p:nvSpPr>
        <p:spPr>
          <a:xfrm>
            <a:off x="247285" y="3790378"/>
            <a:ext cx="6389464" cy="819207"/>
          </a:xfrm>
          <a:prstGeom prst="roundRect">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63" name="矢印: 下 62">
            <a:extLst>
              <a:ext uri="{FF2B5EF4-FFF2-40B4-BE49-F238E27FC236}">
                <a16:creationId xmlns:a16="http://schemas.microsoft.com/office/drawing/2014/main" id="{0BEB35E3-EF45-8DA8-6C9C-DF44C3473E4C}"/>
              </a:ext>
            </a:extLst>
          </p:cNvPr>
          <p:cNvSpPr/>
          <p:nvPr/>
        </p:nvSpPr>
        <p:spPr>
          <a:xfrm>
            <a:off x="2694597" y="4744353"/>
            <a:ext cx="1494839" cy="538475"/>
          </a:xfrm>
          <a:prstGeom prst="downArrow">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rgbClr val="FF0000"/>
              </a:solidFill>
              <a:latin typeface="メイリオ" panose="020B0604030504040204" pitchFamily="50" charset="-128"/>
              <a:ea typeface="メイリオ" panose="020B0604030504040204" pitchFamily="50" charset="-128"/>
            </a:endParaRPr>
          </a:p>
        </p:txBody>
      </p:sp>
      <p:sp>
        <p:nvSpPr>
          <p:cNvPr id="64" name="四角形: 角を丸くする 63">
            <a:extLst>
              <a:ext uri="{FF2B5EF4-FFF2-40B4-BE49-F238E27FC236}">
                <a16:creationId xmlns:a16="http://schemas.microsoft.com/office/drawing/2014/main" id="{D37C350D-7D2F-9DB5-569D-306974DB95EB}"/>
              </a:ext>
            </a:extLst>
          </p:cNvPr>
          <p:cNvSpPr/>
          <p:nvPr/>
        </p:nvSpPr>
        <p:spPr>
          <a:xfrm>
            <a:off x="2098497" y="5971268"/>
            <a:ext cx="2755329" cy="36000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600" b="1" dirty="0">
                <a:latin typeface="メイリオ" panose="020B0604030504040204" pitchFamily="50" charset="-128"/>
                <a:ea typeface="メイリオ" panose="020B0604030504040204" pitchFamily="50" charset="-128"/>
              </a:rPr>
              <a:t>供給再開</a:t>
            </a:r>
          </a:p>
        </p:txBody>
      </p:sp>
      <p:sp>
        <p:nvSpPr>
          <p:cNvPr id="65" name="四角形: 角を丸くする 64">
            <a:extLst>
              <a:ext uri="{FF2B5EF4-FFF2-40B4-BE49-F238E27FC236}">
                <a16:creationId xmlns:a16="http://schemas.microsoft.com/office/drawing/2014/main" id="{EAF33BD0-4F06-1AFA-7481-4834F6BF231C}"/>
              </a:ext>
            </a:extLst>
          </p:cNvPr>
          <p:cNvSpPr/>
          <p:nvPr/>
        </p:nvSpPr>
        <p:spPr>
          <a:xfrm>
            <a:off x="328214" y="3919219"/>
            <a:ext cx="1106015" cy="561832"/>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dirty="0">
                <a:solidFill>
                  <a:schemeClr val="bg1"/>
                </a:solidFill>
                <a:latin typeface="メイリオ" panose="020B0604030504040204" pitchFamily="50" charset="-128"/>
                <a:ea typeface="メイリオ" panose="020B0604030504040204" pitchFamily="50" charset="-128"/>
              </a:rPr>
              <a:t>供給方針の</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sz="1400">
                <a:solidFill>
                  <a:schemeClr val="bg1"/>
                </a:solidFill>
                <a:latin typeface="メイリオ" panose="020B0604030504040204" pitchFamily="50" charset="-128"/>
                <a:ea typeface="メイリオ" panose="020B0604030504040204" pitchFamily="50" charset="-128"/>
              </a:rPr>
              <a:t>決定と共有</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557FCE41-9131-BE36-A4DE-7DE6B9AF3C5D}"/>
              </a:ext>
            </a:extLst>
          </p:cNvPr>
          <p:cNvSpPr/>
          <p:nvPr/>
        </p:nvSpPr>
        <p:spPr>
          <a:xfrm>
            <a:off x="2882162" y="3955219"/>
            <a:ext cx="1188000" cy="561832"/>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供給時間</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原則日没まで</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48660A6E-7E67-1DBE-1B7E-AC334AA619FC}"/>
              </a:ext>
            </a:extLst>
          </p:cNvPr>
          <p:cNvSpPr/>
          <p:nvPr/>
        </p:nvSpPr>
        <p:spPr>
          <a:xfrm>
            <a:off x="1540058" y="3955218"/>
            <a:ext cx="1224000" cy="561833"/>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制限給油の方法</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定量・</a:t>
            </a:r>
            <a:r>
              <a:rPr kumimoji="1" lang="ja-JP" altLang="en-US" sz="900">
                <a:solidFill>
                  <a:schemeClr val="tx1"/>
                </a:solidFill>
                <a:latin typeface="メイリオ" panose="020B0604030504040204" pitchFamily="50" charset="-128"/>
                <a:ea typeface="メイリオ" panose="020B0604030504040204" pitchFamily="50" charset="-128"/>
              </a:rPr>
              <a:t>定額給油</a:t>
            </a:r>
            <a:endParaRPr kumimoji="1" lang="en-US" altLang="ja-JP" sz="9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b="1">
                <a:solidFill>
                  <a:srgbClr val="FF0000"/>
                </a:solidFill>
                <a:latin typeface="メイリオ" panose="020B0604030504040204" pitchFamily="50" charset="-128"/>
                <a:ea typeface="メイリオ" panose="020B0604030504040204" pitchFamily="50" charset="-128"/>
              </a:rPr>
              <a:t>整理券配布</a:t>
            </a:r>
            <a:endParaRPr kumimoji="1" lang="ja-JP" altLang="en-US" sz="900" b="1" dirty="0">
              <a:solidFill>
                <a:srgbClr val="FF0000"/>
              </a:solidFill>
              <a:latin typeface="メイリオ" panose="020B0604030504040204" pitchFamily="50" charset="-128"/>
              <a:ea typeface="メイリオ" panose="020B0604030504040204" pitchFamily="50" charset="-128"/>
            </a:endParaRPr>
          </a:p>
        </p:txBody>
      </p:sp>
      <p:sp>
        <p:nvSpPr>
          <p:cNvPr id="17" name="矢印: 下 16">
            <a:extLst>
              <a:ext uri="{FF2B5EF4-FFF2-40B4-BE49-F238E27FC236}">
                <a16:creationId xmlns:a16="http://schemas.microsoft.com/office/drawing/2014/main" id="{5B23202A-EFB7-CFC5-E11B-410EB36298E2}"/>
              </a:ext>
            </a:extLst>
          </p:cNvPr>
          <p:cNvSpPr/>
          <p:nvPr/>
        </p:nvSpPr>
        <p:spPr>
          <a:xfrm>
            <a:off x="2738406" y="6397873"/>
            <a:ext cx="1512772" cy="288000"/>
          </a:xfrm>
          <a:prstGeom prst="downArrow">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rgbClr val="FF0000"/>
              </a:solidFill>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6BFB9363-F1C4-E5F0-7BEA-002C17B29F84}"/>
              </a:ext>
            </a:extLst>
          </p:cNvPr>
          <p:cNvSpPr/>
          <p:nvPr/>
        </p:nvSpPr>
        <p:spPr>
          <a:xfrm>
            <a:off x="399248" y="5362118"/>
            <a:ext cx="6153825" cy="506367"/>
          </a:xfrm>
          <a:prstGeom prst="roundRect">
            <a:avLst/>
          </a:prstGeom>
          <a:solidFill>
            <a:srgbClr val="0070C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600" b="1">
                <a:solidFill>
                  <a:schemeClr val="bg1"/>
                </a:solidFill>
                <a:latin typeface="メイリオ" panose="020B0604030504040204" pitchFamily="50" charset="-128"/>
                <a:ea typeface="メイリオ" panose="020B0604030504040204" pitchFamily="50" charset="-128"/>
              </a:rPr>
              <a:t>初期報告</a:t>
            </a:r>
            <a:r>
              <a:rPr kumimoji="1" lang="ja-JP" altLang="en-US" sz="1200">
                <a:solidFill>
                  <a:schemeClr val="bg1"/>
                </a:solidFill>
                <a:latin typeface="メイリオ" panose="020B0604030504040204" pitchFamily="50" charset="-128"/>
                <a:ea typeface="メイリオ" panose="020B0604030504040204" pitchFamily="50" charset="-128"/>
              </a:rPr>
              <a:t>（災害時情報システム等）</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25" name="四角形: 角を丸くする 24">
            <a:extLst>
              <a:ext uri="{FF2B5EF4-FFF2-40B4-BE49-F238E27FC236}">
                <a16:creationId xmlns:a16="http://schemas.microsoft.com/office/drawing/2014/main" id="{293726FD-CCE5-8533-F6C5-02C18372C978}"/>
              </a:ext>
            </a:extLst>
          </p:cNvPr>
          <p:cNvSpPr/>
          <p:nvPr/>
        </p:nvSpPr>
        <p:spPr>
          <a:xfrm>
            <a:off x="4129942" y="3945665"/>
            <a:ext cx="1188000" cy="571386"/>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灯油販売</a:t>
            </a:r>
            <a:r>
              <a:rPr lang="ja-JP" altLang="en-US" sz="1100" dirty="0">
                <a:solidFill>
                  <a:schemeClr val="tx1"/>
                </a:solidFill>
                <a:latin typeface="メイリオ" panose="020B0604030504040204" pitchFamily="50" charset="-128"/>
                <a:ea typeface="メイリオ" panose="020B0604030504040204" pitchFamily="50" charset="-128"/>
              </a:rPr>
              <a:t>の方法</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solidFill>
                <a:latin typeface="メイリオ" panose="020B0604030504040204" pitchFamily="50" charset="-128"/>
                <a:ea typeface="メイリオ" panose="020B0604030504040204" pitchFamily="50" charset="-128"/>
              </a:rPr>
              <a:t>時間限定・整理券</a:t>
            </a:r>
          </a:p>
        </p:txBody>
      </p:sp>
      <p:sp>
        <p:nvSpPr>
          <p:cNvPr id="41" name="四角形: 角を丸くする 40">
            <a:extLst>
              <a:ext uri="{FF2B5EF4-FFF2-40B4-BE49-F238E27FC236}">
                <a16:creationId xmlns:a16="http://schemas.microsoft.com/office/drawing/2014/main" id="{798CC316-DA53-4C88-0D65-8C205E718ADE}"/>
              </a:ext>
            </a:extLst>
          </p:cNvPr>
          <p:cNvSpPr/>
          <p:nvPr/>
        </p:nvSpPr>
        <p:spPr>
          <a:xfrm>
            <a:off x="5388060" y="3965433"/>
            <a:ext cx="1188000" cy="551618"/>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自家発への補給</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900" dirty="0">
                <a:solidFill>
                  <a:schemeClr val="tx1"/>
                </a:solidFill>
                <a:latin typeface="メイリオ" panose="020B0604030504040204" pitchFamily="50" charset="-128"/>
                <a:ea typeface="メイリオ" panose="020B0604030504040204" pitchFamily="50" charset="-128"/>
              </a:rPr>
              <a:t>計画的に</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46" name="楕円 45">
            <a:extLst>
              <a:ext uri="{FF2B5EF4-FFF2-40B4-BE49-F238E27FC236}">
                <a16:creationId xmlns:a16="http://schemas.microsoft.com/office/drawing/2014/main" id="{A8B7058E-8F7A-1197-5632-F26952E0B5E2}"/>
              </a:ext>
            </a:extLst>
          </p:cNvPr>
          <p:cNvSpPr/>
          <p:nvPr/>
        </p:nvSpPr>
        <p:spPr>
          <a:xfrm>
            <a:off x="370248" y="5293989"/>
            <a:ext cx="1368000" cy="63592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a:solidFill>
                  <a:srgbClr val="FF0000"/>
                </a:solidFill>
                <a:latin typeface="メイリオ" panose="020B0604030504040204" pitchFamily="50" charset="-128"/>
                <a:ea typeface="メイリオ" panose="020B0604030504040204" pitchFamily="50" charset="-128"/>
              </a:rPr>
              <a:t>同一都道府県内震度</a:t>
            </a:r>
            <a:r>
              <a:rPr kumimoji="1" lang="en-US" altLang="ja-JP" sz="1050" dirty="0">
                <a:solidFill>
                  <a:srgbClr val="FF0000"/>
                </a:solidFill>
                <a:latin typeface="メイリオ" panose="020B0604030504040204" pitchFamily="50" charset="-128"/>
                <a:ea typeface="メイリオ" panose="020B0604030504040204" pitchFamily="50" charset="-128"/>
              </a:rPr>
              <a:t>5</a:t>
            </a:r>
            <a:r>
              <a:rPr kumimoji="1" lang="ja-JP" altLang="en-US" sz="1050" dirty="0">
                <a:solidFill>
                  <a:srgbClr val="FF0000"/>
                </a:solidFill>
                <a:latin typeface="メイリオ" panose="020B0604030504040204" pitchFamily="50" charset="-128"/>
                <a:ea typeface="メイリオ" panose="020B0604030504040204" pitchFamily="50" charset="-128"/>
              </a:rPr>
              <a:t>強</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gn="ctr"/>
            <a:r>
              <a:rPr kumimoji="1" lang="ja-JP" altLang="en-US" sz="1050" dirty="0">
                <a:solidFill>
                  <a:srgbClr val="FF0000"/>
                </a:solidFill>
                <a:latin typeface="メイリオ" panose="020B0604030504040204" pitchFamily="50" charset="-128"/>
                <a:ea typeface="メイリオ" panose="020B0604030504040204" pitchFamily="50" charset="-128"/>
              </a:rPr>
              <a:t>以上の場合</a:t>
            </a:r>
          </a:p>
        </p:txBody>
      </p:sp>
      <p:sp>
        <p:nvSpPr>
          <p:cNvPr id="47" name="楕円 46">
            <a:extLst>
              <a:ext uri="{FF2B5EF4-FFF2-40B4-BE49-F238E27FC236}">
                <a16:creationId xmlns:a16="http://schemas.microsoft.com/office/drawing/2014/main" id="{3F22ECA8-2D08-A22E-6394-3588732B8E46}"/>
              </a:ext>
            </a:extLst>
          </p:cNvPr>
          <p:cNvSpPr/>
          <p:nvPr/>
        </p:nvSpPr>
        <p:spPr>
          <a:xfrm>
            <a:off x="5114038" y="5283811"/>
            <a:ext cx="1368000" cy="63592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dirty="0">
                <a:solidFill>
                  <a:srgbClr val="FF0000"/>
                </a:solidFill>
                <a:latin typeface="メイリオ" panose="020B0604030504040204" pitchFamily="50" charset="-128"/>
                <a:ea typeface="メイリオ" panose="020B0604030504040204" pitchFamily="50" charset="-128"/>
              </a:rPr>
              <a:t>発災から</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gn="ctr"/>
            <a:r>
              <a:rPr kumimoji="1" lang="ja-JP" altLang="en-US" sz="1050" dirty="0">
                <a:solidFill>
                  <a:srgbClr val="FF0000"/>
                </a:solidFill>
                <a:latin typeface="メイリオ" panose="020B0604030504040204" pitchFamily="50" charset="-128"/>
                <a:ea typeface="メイリオ" panose="020B0604030504040204" pitchFamily="50" charset="-128"/>
              </a:rPr>
              <a:t>２時間以内！</a:t>
            </a:r>
            <a:endParaRPr kumimoji="1" lang="ja-JP" altLang="en-US" sz="1050" dirty="0"/>
          </a:p>
        </p:txBody>
      </p:sp>
      <p:sp>
        <p:nvSpPr>
          <p:cNvPr id="43" name="四角形: 角を丸くする 42">
            <a:extLst>
              <a:ext uri="{FF2B5EF4-FFF2-40B4-BE49-F238E27FC236}">
                <a16:creationId xmlns:a16="http://schemas.microsoft.com/office/drawing/2014/main" id="{DE009040-F94F-169E-9D7B-8D023417715F}"/>
              </a:ext>
            </a:extLst>
          </p:cNvPr>
          <p:cNvSpPr/>
          <p:nvPr/>
        </p:nvSpPr>
        <p:spPr>
          <a:xfrm>
            <a:off x="5088649" y="6917724"/>
            <a:ext cx="1281220" cy="543874"/>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chemeClr val="bg1"/>
                </a:solidFill>
                <a:latin typeface="メイリオ" panose="020B0604030504040204" pitchFamily="50" charset="-128"/>
                <a:ea typeface="メイリオ" panose="020B0604030504040204" pitchFamily="50" charset="-128"/>
              </a:rPr>
              <a:t>緊急通行・</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sz="1400">
                <a:solidFill>
                  <a:schemeClr val="bg1"/>
                </a:solidFill>
                <a:latin typeface="メイリオ" panose="020B0604030504040204" pitchFamily="50" charset="-128"/>
                <a:ea typeface="メイリオ" panose="020B0604030504040204" pitchFamily="50" charset="-128"/>
              </a:rPr>
              <a:t>輸送車両</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79" name="四角形: 角を丸くする 78">
            <a:extLst>
              <a:ext uri="{FF2B5EF4-FFF2-40B4-BE49-F238E27FC236}">
                <a16:creationId xmlns:a16="http://schemas.microsoft.com/office/drawing/2014/main" id="{3F434849-5523-C5F7-EE48-C7559A82EB72}"/>
              </a:ext>
            </a:extLst>
          </p:cNvPr>
          <p:cNvSpPr/>
          <p:nvPr/>
        </p:nvSpPr>
        <p:spPr>
          <a:xfrm>
            <a:off x="328214" y="8621984"/>
            <a:ext cx="6153824" cy="751233"/>
          </a:xfrm>
          <a:prstGeom prst="roundRect">
            <a:avLst/>
          </a:prstGeom>
          <a:solidFill>
            <a:srgbClr val="0070C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在庫不足などによる供給停止や供給再開など、初期報告から変更があった場合</a:t>
            </a:r>
            <a:endParaRPr kumimoji="1" lang="en-US" altLang="ja-JP" sz="12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600" b="1">
                <a:solidFill>
                  <a:schemeClr val="bg1"/>
                </a:solidFill>
                <a:latin typeface="メイリオ" panose="020B0604030504040204" pitchFamily="50" charset="-128"/>
                <a:ea typeface="メイリオ" panose="020B0604030504040204" pitchFamily="50" charset="-128"/>
              </a:rPr>
              <a:t>２次報告以降の報告</a:t>
            </a:r>
            <a:r>
              <a:rPr kumimoji="1" lang="ja-JP" altLang="en-US" sz="1200">
                <a:solidFill>
                  <a:schemeClr val="bg1"/>
                </a:solidFill>
                <a:latin typeface="メイリオ" panose="020B0604030504040204" pitchFamily="50" charset="-128"/>
                <a:ea typeface="メイリオ" panose="020B0604030504040204" pitchFamily="50" charset="-128"/>
              </a:rPr>
              <a:t>（災害時情報システム等）</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8D912B06-0170-BACE-2167-A0A0EC955379}"/>
              </a:ext>
            </a:extLst>
          </p:cNvPr>
          <p:cNvSpPr/>
          <p:nvPr/>
        </p:nvSpPr>
        <p:spPr>
          <a:xfrm>
            <a:off x="2695882" y="6917724"/>
            <a:ext cx="2282143" cy="543874"/>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chemeClr val="bg1"/>
                </a:solidFill>
                <a:latin typeface="メイリオ" panose="020B0604030504040204" pitchFamily="50" charset="-128"/>
                <a:ea typeface="メイリオ" panose="020B0604030504040204" pitchFamily="50" charset="-128"/>
              </a:rPr>
              <a:t>緊急自動車</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sz="1400">
                <a:solidFill>
                  <a:schemeClr val="bg1"/>
                </a:solidFill>
                <a:latin typeface="メイリオ" panose="020B0604030504040204" pitchFamily="50" charset="-128"/>
                <a:ea typeface="メイリオ" panose="020B0604030504040204" pitchFamily="50" charset="-128"/>
              </a:rPr>
              <a:t>（消防・警察・自衛隊等）</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9470ED7B-2E2A-655C-610A-ED8E49450F32}"/>
              </a:ext>
            </a:extLst>
          </p:cNvPr>
          <p:cNvSpPr/>
          <p:nvPr/>
        </p:nvSpPr>
        <p:spPr>
          <a:xfrm>
            <a:off x="247286" y="1192458"/>
            <a:ext cx="3287542" cy="1642994"/>
          </a:xfrm>
          <a:prstGeom prst="roundRect">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CE1B660E-F821-7469-23D5-39ECCBE54272}"/>
              </a:ext>
            </a:extLst>
          </p:cNvPr>
          <p:cNvSpPr/>
          <p:nvPr/>
        </p:nvSpPr>
        <p:spPr>
          <a:xfrm>
            <a:off x="5253662" y="1325648"/>
            <a:ext cx="1143000" cy="609637"/>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動線の</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決定と規制</a:t>
            </a:r>
          </a:p>
        </p:txBody>
      </p:sp>
      <p:sp>
        <p:nvSpPr>
          <p:cNvPr id="12" name="四角形: 角を丸くする 11">
            <a:extLst>
              <a:ext uri="{FF2B5EF4-FFF2-40B4-BE49-F238E27FC236}">
                <a16:creationId xmlns:a16="http://schemas.microsoft.com/office/drawing/2014/main" id="{9AD1169F-91BE-7DEA-9549-3C5864910894}"/>
              </a:ext>
            </a:extLst>
          </p:cNvPr>
          <p:cNvSpPr/>
          <p:nvPr/>
        </p:nvSpPr>
        <p:spPr>
          <a:xfrm>
            <a:off x="407398" y="1324600"/>
            <a:ext cx="1102656" cy="54000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dirty="0">
                <a:latin typeface="メイリオ" panose="020B0604030504040204" pitchFamily="50" charset="-128"/>
                <a:ea typeface="メイリオ" panose="020B0604030504040204" pitchFamily="50" charset="-128"/>
              </a:rPr>
              <a:t>自家発電機</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稼働</a:t>
            </a:r>
          </a:p>
        </p:txBody>
      </p:sp>
      <p:sp>
        <p:nvSpPr>
          <p:cNvPr id="15" name="四角形: 角を丸くする 14">
            <a:extLst>
              <a:ext uri="{FF2B5EF4-FFF2-40B4-BE49-F238E27FC236}">
                <a16:creationId xmlns:a16="http://schemas.microsoft.com/office/drawing/2014/main" id="{93A964D9-45F5-E6AB-EA38-204C38677444}"/>
              </a:ext>
            </a:extLst>
          </p:cNvPr>
          <p:cNvSpPr/>
          <p:nvPr/>
        </p:nvSpPr>
        <p:spPr>
          <a:xfrm>
            <a:off x="2224273" y="1325421"/>
            <a:ext cx="1102655" cy="54000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ja-JP" altLang="en-US" sz="1400">
                <a:solidFill>
                  <a:schemeClr val="bg1"/>
                </a:solidFill>
                <a:latin typeface="メイリオ" panose="020B0604030504040204" pitchFamily="50" charset="-128"/>
                <a:ea typeface="メイリオ" panose="020B0604030504040204" pitchFamily="50" charset="-128"/>
              </a:rPr>
              <a:t>油出し検査</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sz="1400">
                <a:solidFill>
                  <a:schemeClr val="bg1"/>
                </a:solidFill>
                <a:latin typeface="メイリオ" panose="020B0604030504040204" pitchFamily="50" charset="-128"/>
                <a:ea typeface="メイリオ" panose="020B0604030504040204" pitchFamily="50" charset="-128"/>
              </a:rPr>
              <a:t>在庫量確認</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C0609F30-DE0E-24CE-CFE7-E4F22630F08E}"/>
              </a:ext>
            </a:extLst>
          </p:cNvPr>
          <p:cNvSpPr/>
          <p:nvPr/>
        </p:nvSpPr>
        <p:spPr>
          <a:xfrm>
            <a:off x="4036436" y="1336759"/>
            <a:ext cx="1136951" cy="57600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dirty="0">
                <a:solidFill>
                  <a:schemeClr val="bg1"/>
                </a:solidFill>
                <a:latin typeface="メイリオ" panose="020B0604030504040204" pitchFamily="50" charset="-128"/>
                <a:ea typeface="メイリオ" panose="020B0604030504040204" pitchFamily="50" charset="-128"/>
              </a:rPr>
              <a:t>稼働計量器</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sz="1400" dirty="0">
                <a:solidFill>
                  <a:schemeClr val="bg1"/>
                </a:solidFill>
                <a:latin typeface="メイリオ" panose="020B0604030504040204" pitchFamily="50" charset="-128"/>
                <a:ea typeface="メイリオ" panose="020B0604030504040204" pitchFamily="50" charset="-128"/>
              </a:rPr>
              <a:t>の決定</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18" name="矢印: 右 17">
            <a:extLst>
              <a:ext uri="{FF2B5EF4-FFF2-40B4-BE49-F238E27FC236}">
                <a16:creationId xmlns:a16="http://schemas.microsoft.com/office/drawing/2014/main" id="{C3ACCF57-5DA5-1F52-B90F-9E6BDB47EB9A}"/>
              </a:ext>
            </a:extLst>
          </p:cNvPr>
          <p:cNvSpPr/>
          <p:nvPr/>
        </p:nvSpPr>
        <p:spPr>
          <a:xfrm>
            <a:off x="1589239" y="1325728"/>
            <a:ext cx="576000" cy="576000"/>
          </a:xfrm>
          <a:prstGeom prst="rightArrow">
            <a:avLst/>
          </a:prstGeom>
          <a:solidFill>
            <a:schemeClr val="bg1"/>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OK</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9" name="矢印: 右 18">
            <a:extLst>
              <a:ext uri="{FF2B5EF4-FFF2-40B4-BE49-F238E27FC236}">
                <a16:creationId xmlns:a16="http://schemas.microsoft.com/office/drawing/2014/main" id="{1399059E-0139-5995-BBD2-DF4D67388AF3}"/>
              </a:ext>
            </a:extLst>
          </p:cNvPr>
          <p:cNvSpPr/>
          <p:nvPr/>
        </p:nvSpPr>
        <p:spPr>
          <a:xfrm>
            <a:off x="3404302" y="1324600"/>
            <a:ext cx="576000" cy="576000"/>
          </a:xfrm>
          <a:prstGeom prst="rightArrow">
            <a:avLst/>
          </a:prstGeom>
          <a:solidFill>
            <a:schemeClr val="bg1"/>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OK</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AB02FCC-EABF-46A1-9801-B5E05BBEA879}"/>
              </a:ext>
            </a:extLst>
          </p:cNvPr>
          <p:cNvSpPr/>
          <p:nvPr/>
        </p:nvSpPr>
        <p:spPr>
          <a:xfrm>
            <a:off x="4066036" y="1968698"/>
            <a:ext cx="2330626" cy="360000"/>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スタッフ配置の設定</a:t>
            </a:r>
          </a:p>
        </p:txBody>
      </p:sp>
      <p:sp>
        <p:nvSpPr>
          <p:cNvPr id="23" name="矢印: 下 22">
            <a:extLst>
              <a:ext uri="{FF2B5EF4-FFF2-40B4-BE49-F238E27FC236}">
                <a16:creationId xmlns:a16="http://schemas.microsoft.com/office/drawing/2014/main" id="{CAA651E3-F194-9037-4F56-3DEA6D094A05}"/>
              </a:ext>
            </a:extLst>
          </p:cNvPr>
          <p:cNvSpPr/>
          <p:nvPr/>
        </p:nvSpPr>
        <p:spPr>
          <a:xfrm>
            <a:off x="858228" y="1922510"/>
            <a:ext cx="576000" cy="360000"/>
          </a:xfrm>
          <a:prstGeom prst="down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NO</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4" name="矢印: 下 23">
            <a:extLst>
              <a:ext uri="{FF2B5EF4-FFF2-40B4-BE49-F238E27FC236}">
                <a16:creationId xmlns:a16="http://schemas.microsoft.com/office/drawing/2014/main" id="{32B8C6C5-84DE-566B-4518-BE5822BDAE9C}"/>
              </a:ext>
            </a:extLst>
          </p:cNvPr>
          <p:cNvSpPr/>
          <p:nvPr/>
        </p:nvSpPr>
        <p:spPr>
          <a:xfrm>
            <a:off x="2419588" y="1929765"/>
            <a:ext cx="576000" cy="360000"/>
          </a:xfrm>
          <a:prstGeom prst="down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NO</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5BFF34EC-AE23-8CC4-E9DC-AD2EFA5ABE76}"/>
              </a:ext>
            </a:extLst>
          </p:cNvPr>
          <p:cNvSpPr/>
          <p:nvPr/>
        </p:nvSpPr>
        <p:spPr>
          <a:xfrm>
            <a:off x="742989" y="2328948"/>
            <a:ext cx="2330626" cy="297417"/>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給油再開保留・対策へ</a:t>
            </a:r>
          </a:p>
        </p:txBody>
      </p:sp>
      <p:sp>
        <p:nvSpPr>
          <p:cNvPr id="27" name="四角形: 角を丸くする 26">
            <a:extLst>
              <a:ext uri="{FF2B5EF4-FFF2-40B4-BE49-F238E27FC236}">
                <a16:creationId xmlns:a16="http://schemas.microsoft.com/office/drawing/2014/main" id="{B903F6BC-CCD6-04F0-7D28-A1D59FE8E93A}"/>
              </a:ext>
            </a:extLst>
          </p:cNvPr>
          <p:cNvSpPr/>
          <p:nvPr/>
        </p:nvSpPr>
        <p:spPr>
          <a:xfrm>
            <a:off x="4066036" y="2376715"/>
            <a:ext cx="2330626" cy="360000"/>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緊急通行車両レーンの設定</a:t>
            </a:r>
          </a:p>
        </p:txBody>
      </p:sp>
      <p:sp>
        <p:nvSpPr>
          <p:cNvPr id="28" name="四角形: 角を丸くする 27">
            <a:extLst>
              <a:ext uri="{FF2B5EF4-FFF2-40B4-BE49-F238E27FC236}">
                <a16:creationId xmlns:a16="http://schemas.microsoft.com/office/drawing/2014/main" id="{4105AC21-0519-6A3E-41BD-7918790C1159}"/>
              </a:ext>
            </a:extLst>
          </p:cNvPr>
          <p:cNvSpPr/>
          <p:nvPr/>
        </p:nvSpPr>
        <p:spPr>
          <a:xfrm>
            <a:off x="793844" y="3181403"/>
            <a:ext cx="1854072" cy="358397"/>
          </a:xfrm>
          <a:prstGeom prst="roundRect">
            <a:avLst/>
          </a:prstGeom>
          <a:solidFill>
            <a:srgbClr val="0070C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営業停止の初期報告</a:t>
            </a:r>
          </a:p>
        </p:txBody>
      </p:sp>
      <p:sp>
        <p:nvSpPr>
          <p:cNvPr id="31" name="矢印: 下 30">
            <a:extLst>
              <a:ext uri="{FF2B5EF4-FFF2-40B4-BE49-F238E27FC236}">
                <a16:creationId xmlns:a16="http://schemas.microsoft.com/office/drawing/2014/main" id="{D7749523-88D1-E417-E6F3-B9D6BE44156F}"/>
              </a:ext>
            </a:extLst>
          </p:cNvPr>
          <p:cNvSpPr/>
          <p:nvPr/>
        </p:nvSpPr>
        <p:spPr>
          <a:xfrm>
            <a:off x="2957801" y="2906385"/>
            <a:ext cx="1388520" cy="804704"/>
          </a:xfrm>
          <a:prstGeom prst="downArrow">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rgbClr val="FF0000"/>
              </a:solidFill>
              <a:latin typeface="メイリオ" panose="020B0604030504040204" pitchFamily="50" charset="-128"/>
              <a:ea typeface="メイリオ" panose="020B0604030504040204" pitchFamily="50" charset="-128"/>
            </a:endParaRPr>
          </a:p>
        </p:txBody>
      </p:sp>
      <p:sp>
        <p:nvSpPr>
          <p:cNvPr id="32" name="矢印: 下 31">
            <a:extLst>
              <a:ext uri="{FF2B5EF4-FFF2-40B4-BE49-F238E27FC236}">
                <a16:creationId xmlns:a16="http://schemas.microsoft.com/office/drawing/2014/main" id="{F453DA20-2179-B3C9-DEC6-5A7363C63CC0}"/>
              </a:ext>
            </a:extLst>
          </p:cNvPr>
          <p:cNvSpPr/>
          <p:nvPr/>
        </p:nvSpPr>
        <p:spPr>
          <a:xfrm>
            <a:off x="1576234" y="2674129"/>
            <a:ext cx="576000" cy="473946"/>
          </a:xfrm>
          <a:prstGeom prst="down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 name="四角形: 角を丸くする 1">
            <a:extLst>
              <a:ext uri="{FF2B5EF4-FFF2-40B4-BE49-F238E27FC236}">
                <a16:creationId xmlns:a16="http://schemas.microsoft.com/office/drawing/2014/main" id="{B5DB16D3-2865-3582-2B82-3F08E4A2318B}"/>
              </a:ext>
            </a:extLst>
          </p:cNvPr>
          <p:cNvSpPr/>
          <p:nvPr/>
        </p:nvSpPr>
        <p:spPr>
          <a:xfrm>
            <a:off x="375961" y="493552"/>
            <a:ext cx="1186942" cy="386283"/>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b="1">
                <a:solidFill>
                  <a:srgbClr val="FF0000"/>
                </a:solidFill>
                <a:latin typeface="メイリオ" panose="020B0604030504040204" pitchFamily="50" charset="-128"/>
                <a:ea typeface="メイリオ" panose="020B0604030504040204" pitchFamily="50" charset="-128"/>
              </a:rPr>
              <a:t>停電</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
        <p:nvSpPr>
          <p:cNvPr id="5" name="四角形: 角を丸くする 42">
            <a:extLst>
              <a:ext uri="{FF2B5EF4-FFF2-40B4-BE49-F238E27FC236}">
                <a16:creationId xmlns:a16="http://schemas.microsoft.com/office/drawing/2014/main" id="{CBFEA986-B6DA-599A-9DE5-CDF0996EBEB9}"/>
              </a:ext>
            </a:extLst>
          </p:cNvPr>
          <p:cNvSpPr/>
          <p:nvPr/>
        </p:nvSpPr>
        <p:spPr>
          <a:xfrm>
            <a:off x="1304038" y="6917724"/>
            <a:ext cx="1281220" cy="5238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dirty="0">
                <a:solidFill>
                  <a:schemeClr val="bg1"/>
                </a:solidFill>
                <a:latin typeface="メイリオ" panose="020B0604030504040204" pitchFamily="50" charset="-128"/>
                <a:ea typeface="メイリオ" panose="020B0604030504040204" pitchFamily="50" charset="-128"/>
              </a:rPr>
              <a:t>緊急</a:t>
            </a:r>
            <a:r>
              <a:rPr lang="ja-JP" altLang="en-US" sz="1400">
                <a:solidFill>
                  <a:schemeClr val="bg1"/>
                </a:solidFill>
                <a:latin typeface="メイリオ" panose="020B0604030504040204" pitchFamily="50" charset="-128"/>
                <a:ea typeface="メイリオ" panose="020B0604030504040204" pitchFamily="50" charset="-128"/>
              </a:rPr>
              <a:t>通行車両</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14" name="四角形: 角を丸くする 64">
            <a:extLst>
              <a:ext uri="{FF2B5EF4-FFF2-40B4-BE49-F238E27FC236}">
                <a16:creationId xmlns:a16="http://schemas.microsoft.com/office/drawing/2014/main" id="{727A2A8E-128B-E284-D8E9-259EE2A4AF7B}"/>
              </a:ext>
            </a:extLst>
          </p:cNvPr>
          <p:cNvSpPr/>
          <p:nvPr/>
        </p:nvSpPr>
        <p:spPr>
          <a:xfrm>
            <a:off x="505645" y="6880336"/>
            <a:ext cx="671729" cy="540000"/>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rgbClr val="FF0000"/>
                </a:solidFill>
                <a:latin typeface="メイリオ" panose="020B0604030504040204" pitchFamily="50" charset="-128"/>
                <a:ea typeface="メイリオ" panose="020B0604030504040204" pitchFamily="50" charset="-128"/>
              </a:rPr>
              <a:t>優先</a:t>
            </a:r>
            <a:endParaRPr lang="en-US" altLang="ja-JP" sz="1400" dirty="0">
              <a:solidFill>
                <a:srgbClr val="FF0000"/>
              </a:solidFill>
              <a:latin typeface="メイリオ" panose="020B0604030504040204" pitchFamily="50" charset="-128"/>
              <a:ea typeface="メイリオ" panose="020B0604030504040204" pitchFamily="50" charset="-128"/>
            </a:endParaRPr>
          </a:p>
          <a:p>
            <a:pPr algn="ctr"/>
            <a:r>
              <a:rPr lang="ja-JP" altLang="en-US" sz="1400">
                <a:solidFill>
                  <a:srgbClr val="FF0000"/>
                </a:solidFill>
                <a:latin typeface="メイリオ" panose="020B0604030504040204" pitchFamily="50" charset="-128"/>
                <a:ea typeface="メイリオ" panose="020B0604030504040204" pitchFamily="50" charset="-128"/>
              </a:rPr>
              <a:t>給油</a:t>
            </a:r>
            <a:endParaRPr lang="en-US" altLang="ja-JP" sz="1400" dirty="0">
              <a:solidFill>
                <a:srgbClr val="FF0000"/>
              </a:solidFill>
              <a:latin typeface="メイリオ" panose="020B0604030504040204" pitchFamily="50" charset="-128"/>
              <a:ea typeface="メイリオ" panose="020B0604030504040204" pitchFamily="50" charset="-128"/>
            </a:endParaRPr>
          </a:p>
        </p:txBody>
      </p:sp>
      <p:sp>
        <p:nvSpPr>
          <p:cNvPr id="20" name="四角形: 角を丸くする 1">
            <a:extLst>
              <a:ext uri="{FF2B5EF4-FFF2-40B4-BE49-F238E27FC236}">
                <a16:creationId xmlns:a16="http://schemas.microsoft.com/office/drawing/2014/main" id="{AB67D222-145D-B630-5B7C-34A5A34AFA2D}"/>
              </a:ext>
            </a:extLst>
          </p:cNvPr>
          <p:cNvSpPr/>
          <p:nvPr/>
        </p:nvSpPr>
        <p:spPr>
          <a:xfrm>
            <a:off x="327832" y="7682813"/>
            <a:ext cx="3351802" cy="819207"/>
          </a:xfrm>
          <a:prstGeom prst="roundRect">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33" name="四角形: 角を丸くする 64">
            <a:extLst>
              <a:ext uri="{FF2B5EF4-FFF2-40B4-BE49-F238E27FC236}">
                <a16:creationId xmlns:a16="http://schemas.microsoft.com/office/drawing/2014/main" id="{8A72F31D-76A3-8964-AEC8-1AA53D815331}"/>
              </a:ext>
            </a:extLst>
          </p:cNvPr>
          <p:cNvSpPr/>
          <p:nvPr/>
        </p:nvSpPr>
        <p:spPr>
          <a:xfrm>
            <a:off x="505644" y="7819254"/>
            <a:ext cx="671729" cy="540000"/>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rgbClr val="0070C0"/>
                </a:solidFill>
                <a:latin typeface="メイリオ" panose="020B0604030504040204" pitchFamily="50" charset="-128"/>
                <a:ea typeface="メイリオ" panose="020B0604030504040204" pitchFamily="50" charset="-128"/>
              </a:rPr>
              <a:t>一般</a:t>
            </a:r>
            <a:endParaRPr lang="en-US" altLang="ja-JP" sz="1400" dirty="0">
              <a:solidFill>
                <a:srgbClr val="0070C0"/>
              </a:solidFill>
              <a:latin typeface="メイリオ" panose="020B0604030504040204" pitchFamily="50" charset="-128"/>
              <a:ea typeface="メイリオ" panose="020B0604030504040204" pitchFamily="50" charset="-128"/>
            </a:endParaRPr>
          </a:p>
          <a:p>
            <a:pPr algn="ctr"/>
            <a:r>
              <a:rPr lang="ja-JP" altLang="en-US" sz="1400">
                <a:solidFill>
                  <a:srgbClr val="0070C0"/>
                </a:solidFill>
                <a:latin typeface="メイリオ" panose="020B0604030504040204" pitchFamily="50" charset="-128"/>
                <a:ea typeface="メイリオ" panose="020B0604030504040204" pitchFamily="50" charset="-128"/>
              </a:rPr>
              <a:t>給油</a:t>
            </a:r>
            <a:endParaRPr lang="en-US" altLang="ja-JP" sz="1400" dirty="0">
              <a:solidFill>
                <a:srgbClr val="0070C0"/>
              </a:solidFill>
              <a:latin typeface="メイリオ" panose="020B0604030504040204" pitchFamily="50" charset="-128"/>
              <a:ea typeface="メイリオ" panose="020B0604030504040204" pitchFamily="50" charset="-128"/>
            </a:endParaRPr>
          </a:p>
        </p:txBody>
      </p:sp>
      <p:sp>
        <p:nvSpPr>
          <p:cNvPr id="35" name="四角形: 角を丸くする 42">
            <a:extLst>
              <a:ext uri="{FF2B5EF4-FFF2-40B4-BE49-F238E27FC236}">
                <a16:creationId xmlns:a16="http://schemas.microsoft.com/office/drawing/2014/main" id="{ED1D593C-1366-8184-1A27-26421DBF6EA8}"/>
              </a:ext>
            </a:extLst>
          </p:cNvPr>
          <p:cNvSpPr/>
          <p:nvPr/>
        </p:nvSpPr>
        <p:spPr>
          <a:xfrm>
            <a:off x="1312088" y="7827329"/>
            <a:ext cx="853151" cy="5238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chemeClr val="bg1"/>
                </a:solidFill>
                <a:latin typeface="メイリオ" panose="020B0604030504040204" pitchFamily="50" charset="-128"/>
                <a:ea typeface="メイリオ" panose="020B0604030504040204" pitchFamily="50" charset="-128"/>
              </a:rPr>
              <a:t>一般車両</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36" name="四角形: 角を丸くする 42">
            <a:extLst>
              <a:ext uri="{FF2B5EF4-FFF2-40B4-BE49-F238E27FC236}">
                <a16:creationId xmlns:a16="http://schemas.microsoft.com/office/drawing/2014/main" id="{EDBF1E1B-C169-C2B4-3E4B-AE993E1FBFD6}"/>
              </a:ext>
            </a:extLst>
          </p:cNvPr>
          <p:cNvSpPr/>
          <p:nvPr/>
        </p:nvSpPr>
        <p:spPr>
          <a:xfrm>
            <a:off x="2253608" y="7834943"/>
            <a:ext cx="1281220" cy="5238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chemeClr val="bg1"/>
                </a:solidFill>
                <a:latin typeface="メイリオ" panose="020B0604030504040204" pitchFamily="50" charset="-128"/>
                <a:ea typeface="メイリオ" panose="020B0604030504040204" pitchFamily="50" charset="-128"/>
              </a:rPr>
              <a:t>単車、自転車、徒歩来店者</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37" name="四角形: 角を丸くする 1">
            <a:extLst>
              <a:ext uri="{FF2B5EF4-FFF2-40B4-BE49-F238E27FC236}">
                <a16:creationId xmlns:a16="http://schemas.microsoft.com/office/drawing/2014/main" id="{4AE29D79-9A29-A466-C038-66383FECCF39}"/>
              </a:ext>
            </a:extLst>
          </p:cNvPr>
          <p:cNvSpPr/>
          <p:nvPr/>
        </p:nvSpPr>
        <p:spPr>
          <a:xfrm>
            <a:off x="3814350" y="7666261"/>
            <a:ext cx="2622936" cy="819207"/>
          </a:xfrm>
          <a:prstGeom prst="roundRect">
            <a:avLst/>
          </a:prstGeom>
          <a:solidFill>
            <a:srgbClr val="FFFF99"/>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400" dirty="0">
              <a:latin typeface="メイリオ" panose="020B0604030504040204" pitchFamily="50" charset="-128"/>
              <a:ea typeface="メイリオ" panose="020B0604030504040204" pitchFamily="50" charset="-128"/>
            </a:endParaRPr>
          </a:p>
        </p:txBody>
      </p:sp>
      <p:sp>
        <p:nvSpPr>
          <p:cNvPr id="38" name="四角形: 角を丸くする 64">
            <a:extLst>
              <a:ext uri="{FF2B5EF4-FFF2-40B4-BE49-F238E27FC236}">
                <a16:creationId xmlns:a16="http://schemas.microsoft.com/office/drawing/2014/main" id="{DD71286F-FA99-A93B-8EE4-479FB5562F2D}"/>
              </a:ext>
            </a:extLst>
          </p:cNvPr>
          <p:cNvSpPr/>
          <p:nvPr/>
        </p:nvSpPr>
        <p:spPr>
          <a:xfrm>
            <a:off x="3933182" y="7805864"/>
            <a:ext cx="671729" cy="540000"/>
          </a:xfrm>
          <a:prstGeom prst="round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chemeClr val="accent6">
                    <a:lumMod val="75000"/>
                  </a:schemeClr>
                </a:solidFill>
                <a:latin typeface="メイリオ" panose="020B0604030504040204" pitchFamily="50" charset="-128"/>
                <a:ea typeface="メイリオ" panose="020B0604030504040204" pitchFamily="50" charset="-128"/>
              </a:rPr>
              <a:t>配送</a:t>
            </a:r>
            <a:endParaRPr lang="en-US" altLang="ja-JP" sz="14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40" name="四角形: 角を丸くする 42">
            <a:extLst>
              <a:ext uri="{FF2B5EF4-FFF2-40B4-BE49-F238E27FC236}">
                <a16:creationId xmlns:a16="http://schemas.microsoft.com/office/drawing/2014/main" id="{B746968C-34BA-3D07-386D-84AB41359B42}"/>
              </a:ext>
            </a:extLst>
          </p:cNvPr>
          <p:cNvSpPr/>
          <p:nvPr/>
        </p:nvSpPr>
        <p:spPr>
          <a:xfrm>
            <a:off x="4716331" y="7823183"/>
            <a:ext cx="671729" cy="53214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chemeClr val="bg1"/>
                </a:solidFill>
                <a:latin typeface="メイリオ" panose="020B0604030504040204" pitchFamily="50" charset="-128"/>
                <a:ea typeface="メイリオ" panose="020B0604030504040204" pitchFamily="50" charset="-128"/>
              </a:rPr>
              <a:t>顧客</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42" name="四角形: 角を丸くする 42">
            <a:extLst>
              <a:ext uri="{FF2B5EF4-FFF2-40B4-BE49-F238E27FC236}">
                <a16:creationId xmlns:a16="http://schemas.microsoft.com/office/drawing/2014/main" id="{5D9FCCA8-C327-59E6-BC10-4E646F7C4D98}"/>
              </a:ext>
            </a:extLst>
          </p:cNvPr>
          <p:cNvSpPr/>
          <p:nvPr/>
        </p:nvSpPr>
        <p:spPr>
          <a:xfrm>
            <a:off x="5481143" y="7818259"/>
            <a:ext cx="863059" cy="53214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lang="ja-JP" altLang="en-US" sz="1400">
                <a:solidFill>
                  <a:schemeClr val="bg1"/>
                </a:solidFill>
                <a:latin typeface="メイリオ" panose="020B0604030504040204" pitchFamily="50" charset="-128"/>
                <a:ea typeface="メイリオ" panose="020B0604030504040204" pitchFamily="50" charset="-128"/>
              </a:rPr>
              <a:t>緊急</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sz="1400">
                <a:solidFill>
                  <a:schemeClr val="bg1"/>
                </a:solidFill>
                <a:latin typeface="メイリオ" panose="020B0604030504040204" pitchFamily="50" charset="-128"/>
                <a:ea typeface="メイリオ" panose="020B0604030504040204" pitchFamily="50" charset="-128"/>
              </a:rPr>
              <a:t>対応先</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44" name="矢印: 下 31">
            <a:extLst>
              <a:ext uri="{FF2B5EF4-FFF2-40B4-BE49-F238E27FC236}">
                <a16:creationId xmlns:a16="http://schemas.microsoft.com/office/drawing/2014/main" id="{F634E08C-1F17-F712-143D-99089A272B1A}"/>
              </a:ext>
            </a:extLst>
          </p:cNvPr>
          <p:cNvSpPr/>
          <p:nvPr/>
        </p:nvSpPr>
        <p:spPr>
          <a:xfrm>
            <a:off x="661867" y="912896"/>
            <a:ext cx="576000" cy="386283"/>
          </a:xfrm>
          <a:prstGeom prst="downArrow">
            <a:avLst/>
          </a:prstGeom>
          <a:solidFill>
            <a:srgbClr val="FFFF9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45" name="四角形: 角を丸くする 1">
            <a:extLst>
              <a:ext uri="{FF2B5EF4-FFF2-40B4-BE49-F238E27FC236}">
                <a16:creationId xmlns:a16="http://schemas.microsoft.com/office/drawing/2014/main" id="{3A861D05-124C-1620-3C56-96357D012DD7}"/>
              </a:ext>
            </a:extLst>
          </p:cNvPr>
          <p:cNvSpPr/>
          <p:nvPr/>
        </p:nvSpPr>
        <p:spPr>
          <a:xfrm>
            <a:off x="2182129" y="502512"/>
            <a:ext cx="1186942" cy="386283"/>
          </a:xfrm>
          <a:prstGeom prst="roundRect">
            <a:avLst/>
          </a:prstGeom>
          <a:solidFill>
            <a:schemeClr val="bg1"/>
          </a:solidFill>
          <a:ln>
            <a:solidFill>
              <a:srgbClr val="698BBB"/>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400" b="1">
                <a:solidFill>
                  <a:srgbClr val="0070C0"/>
                </a:solidFill>
                <a:latin typeface="メイリオ" panose="020B0604030504040204" pitchFamily="50" charset="-128"/>
                <a:ea typeface="メイリオ" panose="020B0604030504040204" pitchFamily="50" charset="-128"/>
              </a:rPr>
              <a:t>通電</a:t>
            </a:r>
            <a:endParaRPr kumimoji="1" lang="ja-JP" altLang="en-US" sz="1400" b="1" dirty="0">
              <a:solidFill>
                <a:srgbClr val="0070C0"/>
              </a:solidFill>
              <a:latin typeface="メイリオ" panose="020B0604030504040204" pitchFamily="50" charset="-128"/>
              <a:ea typeface="メイリオ" panose="020B0604030504040204" pitchFamily="50" charset="-128"/>
            </a:endParaRPr>
          </a:p>
        </p:txBody>
      </p:sp>
      <p:sp>
        <p:nvSpPr>
          <p:cNvPr id="48" name="矢印: 下 31">
            <a:extLst>
              <a:ext uri="{FF2B5EF4-FFF2-40B4-BE49-F238E27FC236}">
                <a16:creationId xmlns:a16="http://schemas.microsoft.com/office/drawing/2014/main" id="{E10D3143-E689-1952-18A5-8DDFB53A519A}"/>
              </a:ext>
            </a:extLst>
          </p:cNvPr>
          <p:cNvSpPr/>
          <p:nvPr/>
        </p:nvSpPr>
        <p:spPr>
          <a:xfrm>
            <a:off x="2487600" y="912136"/>
            <a:ext cx="576000" cy="403879"/>
          </a:xfrm>
          <a:prstGeom prst="downArrow">
            <a:avLst/>
          </a:prstGeom>
          <a:solidFill>
            <a:srgbClr val="FFFF99"/>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C498CF66-2A31-05AE-EC73-1AE18E414FDD}"/>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3</a:t>
            </a:r>
            <a:endParaRPr kumimoji="1" lang="ja-JP" altLang="en-US"/>
          </a:p>
        </p:txBody>
      </p:sp>
      <p:sp>
        <p:nvSpPr>
          <p:cNvPr id="9" name="テキスト ボックス 8">
            <a:extLst>
              <a:ext uri="{FF2B5EF4-FFF2-40B4-BE49-F238E27FC236}">
                <a16:creationId xmlns:a16="http://schemas.microsoft.com/office/drawing/2014/main" id="{AE82AAEC-C22C-81F3-2D1A-15CBEE1D10AA}"/>
              </a:ext>
            </a:extLst>
          </p:cNvPr>
          <p:cNvSpPr txBox="1"/>
          <p:nvPr/>
        </p:nvSpPr>
        <p:spPr>
          <a:xfrm>
            <a:off x="1653352" y="604143"/>
            <a:ext cx="407482" cy="261610"/>
          </a:xfrm>
          <a:prstGeom prst="rect">
            <a:avLst/>
          </a:prstGeom>
          <a:solidFill>
            <a:schemeClr val="bg1"/>
          </a:solidFill>
          <a:ln w="12700">
            <a:solidFill>
              <a:schemeClr val="tx1"/>
            </a:solidFill>
          </a:ln>
        </p:spPr>
        <p:txBody>
          <a:bodyPr wrap="square" rtlCol="0" anchor="ctr" anchorCtr="1">
            <a:spAutoFit/>
          </a:bodyPr>
          <a:lstStyle/>
          <a:p>
            <a:r>
              <a:rPr kumimoji="1" lang="en-US" altLang="ja-JP" sz="1100" dirty="0"/>
              <a:t>P.6</a:t>
            </a:r>
            <a:endParaRPr kumimoji="1" lang="ja-JP" altLang="en-US" sz="1100"/>
          </a:p>
        </p:txBody>
      </p:sp>
      <p:cxnSp>
        <p:nvCxnSpPr>
          <p:cNvPr id="34" name="直線矢印コネクタ 33">
            <a:extLst>
              <a:ext uri="{FF2B5EF4-FFF2-40B4-BE49-F238E27FC236}">
                <a16:creationId xmlns:a16="http://schemas.microsoft.com/office/drawing/2014/main" id="{47E9B5BC-D0D3-DB4E-10B6-B71E0D0E3E66}"/>
              </a:ext>
            </a:extLst>
          </p:cNvPr>
          <p:cNvCxnSpPr>
            <a:cxnSpLocks/>
            <a:endCxn id="9" idx="2"/>
          </p:cNvCxnSpPr>
          <p:nvPr/>
        </p:nvCxnSpPr>
        <p:spPr>
          <a:xfrm flipV="1">
            <a:off x="1466064" y="865753"/>
            <a:ext cx="391029" cy="441302"/>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52" name="テキスト ボックス 51">
            <a:extLst>
              <a:ext uri="{FF2B5EF4-FFF2-40B4-BE49-F238E27FC236}">
                <a16:creationId xmlns:a16="http://schemas.microsoft.com/office/drawing/2014/main" id="{07FEFBA6-1A41-AB4B-9FA9-711ED93743E9}"/>
              </a:ext>
            </a:extLst>
          </p:cNvPr>
          <p:cNvSpPr txBox="1"/>
          <p:nvPr/>
        </p:nvSpPr>
        <p:spPr>
          <a:xfrm>
            <a:off x="4204308" y="624492"/>
            <a:ext cx="407482" cy="261610"/>
          </a:xfrm>
          <a:prstGeom prst="rect">
            <a:avLst/>
          </a:prstGeom>
          <a:solidFill>
            <a:schemeClr val="bg1"/>
          </a:solidFill>
          <a:ln w="12700">
            <a:solidFill>
              <a:schemeClr val="tx1"/>
            </a:solidFill>
          </a:ln>
        </p:spPr>
        <p:txBody>
          <a:bodyPr wrap="square" rtlCol="0" anchor="ctr" anchorCtr="1">
            <a:spAutoFit/>
          </a:bodyPr>
          <a:lstStyle/>
          <a:p>
            <a:r>
              <a:rPr kumimoji="1" lang="en-US" altLang="ja-JP" sz="1100" dirty="0"/>
              <a:t>P.7</a:t>
            </a:r>
            <a:endParaRPr kumimoji="1" lang="ja-JP" altLang="en-US" sz="1100"/>
          </a:p>
        </p:txBody>
      </p:sp>
      <p:cxnSp>
        <p:nvCxnSpPr>
          <p:cNvPr id="53" name="直線矢印コネクタ 52">
            <a:extLst>
              <a:ext uri="{FF2B5EF4-FFF2-40B4-BE49-F238E27FC236}">
                <a16:creationId xmlns:a16="http://schemas.microsoft.com/office/drawing/2014/main" id="{FB837FFA-77A1-9BB7-24B9-C075A79AEF6B}"/>
              </a:ext>
            </a:extLst>
          </p:cNvPr>
          <p:cNvCxnSpPr>
            <a:cxnSpLocks/>
          </p:cNvCxnSpPr>
          <p:nvPr/>
        </p:nvCxnSpPr>
        <p:spPr>
          <a:xfrm flipV="1">
            <a:off x="3276624" y="872803"/>
            <a:ext cx="944972" cy="451631"/>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59" name="テキスト ボックス 58">
            <a:extLst>
              <a:ext uri="{FF2B5EF4-FFF2-40B4-BE49-F238E27FC236}">
                <a16:creationId xmlns:a16="http://schemas.microsoft.com/office/drawing/2014/main" id="{E22A6C4B-859F-030B-3CBD-068CB3D6578F}"/>
              </a:ext>
            </a:extLst>
          </p:cNvPr>
          <p:cNvSpPr txBox="1"/>
          <p:nvPr/>
        </p:nvSpPr>
        <p:spPr>
          <a:xfrm>
            <a:off x="6162624" y="628578"/>
            <a:ext cx="407482" cy="278929"/>
          </a:xfrm>
          <a:prstGeom prst="rect">
            <a:avLst/>
          </a:prstGeom>
          <a:solidFill>
            <a:schemeClr val="bg1"/>
          </a:solidFill>
          <a:ln w="12700">
            <a:solidFill>
              <a:schemeClr val="tx1"/>
            </a:solidFill>
          </a:ln>
        </p:spPr>
        <p:txBody>
          <a:bodyPr wrap="square" rtlCol="0" anchor="ctr" anchorCtr="1">
            <a:spAutoFit/>
          </a:bodyPr>
          <a:lstStyle/>
          <a:p>
            <a:r>
              <a:rPr kumimoji="1" lang="en-US" altLang="ja-JP" sz="1200" dirty="0"/>
              <a:t>P.8</a:t>
            </a:r>
            <a:endParaRPr kumimoji="1" lang="ja-JP" altLang="en-US" sz="1200"/>
          </a:p>
        </p:txBody>
      </p:sp>
      <p:cxnSp>
        <p:nvCxnSpPr>
          <p:cNvPr id="60" name="直線矢印コネクタ 59">
            <a:extLst>
              <a:ext uri="{FF2B5EF4-FFF2-40B4-BE49-F238E27FC236}">
                <a16:creationId xmlns:a16="http://schemas.microsoft.com/office/drawing/2014/main" id="{0203F1D3-BBC1-AE5C-200E-336143156534}"/>
              </a:ext>
            </a:extLst>
          </p:cNvPr>
          <p:cNvCxnSpPr>
            <a:cxnSpLocks/>
            <a:stCxn id="51" idx="0"/>
            <a:endCxn id="59" idx="1"/>
          </p:cNvCxnSpPr>
          <p:nvPr/>
        </p:nvCxnSpPr>
        <p:spPr>
          <a:xfrm flipV="1">
            <a:off x="5163214" y="768043"/>
            <a:ext cx="999410" cy="424123"/>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66" name="テキスト ボックス 65">
            <a:extLst>
              <a:ext uri="{FF2B5EF4-FFF2-40B4-BE49-F238E27FC236}">
                <a16:creationId xmlns:a16="http://schemas.microsoft.com/office/drawing/2014/main" id="{30B09D5F-3BEF-F7EA-39CA-ADFE94F5BF7C}"/>
              </a:ext>
            </a:extLst>
          </p:cNvPr>
          <p:cNvSpPr txBox="1"/>
          <p:nvPr/>
        </p:nvSpPr>
        <p:spPr>
          <a:xfrm>
            <a:off x="6140461" y="3217576"/>
            <a:ext cx="407482" cy="261610"/>
          </a:xfrm>
          <a:prstGeom prst="rect">
            <a:avLst/>
          </a:prstGeom>
          <a:solidFill>
            <a:schemeClr val="bg1"/>
          </a:solidFill>
          <a:ln w="12700">
            <a:solidFill>
              <a:schemeClr val="tx1"/>
            </a:solidFill>
          </a:ln>
        </p:spPr>
        <p:txBody>
          <a:bodyPr wrap="square" rtlCol="0" anchor="ctr" anchorCtr="1">
            <a:spAutoFit/>
          </a:bodyPr>
          <a:lstStyle/>
          <a:p>
            <a:r>
              <a:rPr kumimoji="1" lang="en-US" altLang="ja-JP" sz="1100" dirty="0"/>
              <a:t>P.9</a:t>
            </a:r>
            <a:endParaRPr kumimoji="1" lang="ja-JP" altLang="en-US" sz="1100"/>
          </a:p>
        </p:txBody>
      </p:sp>
      <p:cxnSp>
        <p:nvCxnSpPr>
          <p:cNvPr id="67" name="直線矢印コネクタ 66">
            <a:extLst>
              <a:ext uri="{FF2B5EF4-FFF2-40B4-BE49-F238E27FC236}">
                <a16:creationId xmlns:a16="http://schemas.microsoft.com/office/drawing/2014/main" id="{E4E996CB-2F32-C678-6233-359C5E9FCB7F}"/>
              </a:ext>
            </a:extLst>
          </p:cNvPr>
          <p:cNvCxnSpPr>
            <a:cxnSpLocks/>
          </p:cNvCxnSpPr>
          <p:nvPr/>
        </p:nvCxnSpPr>
        <p:spPr>
          <a:xfrm flipV="1">
            <a:off x="4805297" y="6400985"/>
            <a:ext cx="1363280" cy="341315"/>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76" name="テキスト ボックス 75">
            <a:extLst>
              <a:ext uri="{FF2B5EF4-FFF2-40B4-BE49-F238E27FC236}">
                <a16:creationId xmlns:a16="http://schemas.microsoft.com/office/drawing/2014/main" id="{C37F944E-9C1A-B475-F82F-7C358137FEA1}"/>
              </a:ext>
            </a:extLst>
          </p:cNvPr>
          <p:cNvSpPr txBox="1"/>
          <p:nvPr/>
        </p:nvSpPr>
        <p:spPr>
          <a:xfrm>
            <a:off x="6162624" y="6158889"/>
            <a:ext cx="407482" cy="261610"/>
          </a:xfrm>
          <a:prstGeom prst="rect">
            <a:avLst/>
          </a:prstGeom>
          <a:solidFill>
            <a:schemeClr val="bg1"/>
          </a:solidFill>
          <a:ln w="12700">
            <a:solidFill>
              <a:schemeClr val="tx1"/>
            </a:solidFill>
          </a:ln>
        </p:spPr>
        <p:txBody>
          <a:bodyPr wrap="square" lIns="36000" rIns="36000" rtlCol="0" anchor="ctr" anchorCtr="1">
            <a:spAutoFit/>
          </a:bodyPr>
          <a:lstStyle/>
          <a:p>
            <a:r>
              <a:rPr kumimoji="1" lang="en-US" altLang="ja-JP" sz="1100" dirty="0"/>
              <a:t>P.10</a:t>
            </a:r>
            <a:endParaRPr kumimoji="1" lang="ja-JP" altLang="en-US" sz="1100"/>
          </a:p>
        </p:txBody>
      </p:sp>
      <p:sp>
        <p:nvSpPr>
          <p:cNvPr id="77" name="テキスト ボックス 76">
            <a:extLst>
              <a:ext uri="{FF2B5EF4-FFF2-40B4-BE49-F238E27FC236}">
                <a16:creationId xmlns:a16="http://schemas.microsoft.com/office/drawing/2014/main" id="{CD7B7A31-CA68-297B-B522-997E747806B1}"/>
              </a:ext>
            </a:extLst>
          </p:cNvPr>
          <p:cNvSpPr txBox="1"/>
          <p:nvPr/>
        </p:nvSpPr>
        <p:spPr>
          <a:xfrm>
            <a:off x="1100297" y="4801632"/>
            <a:ext cx="407482" cy="261610"/>
          </a:xfrm>
          <a:prstGeom prst="rect">
            <a:avLst/>
          </a:prstGeom>
          <a:solidFill>
            <a:schemeClr val="bg1"/>
          </a:solidFill>
          <a:ln w="12700">
            <a:solidFill>
              <a:schemeClr val="tx1"/>
            </a:solidFill>
          </a:ln>
        </p:spPr>
        <p:txBody>
          <a:bodyPr wrap="square" lIns="36000" rIns="36000" rtlCol="0" anchor="ctr" anchorCtr="1">
            <a:spAutoFit/>
          </a:bodyPr>
          <a:lstStyle/>
          <a:p>
            <a:r>
              <a:rPr kumimoji="1" lang="en-US" altLang="ja-JP" sz="1100" dirty="0"/>
              <a:t>P.18</a:t>
            </a:r>
            <a:endParaRPr kumimoji="1" lang="ja-JP" altLang="en-US" sz="1100"/>
          </a:p>
        </p:txBody>
      </p:sp>
      <p:cxnSp>
        <p:nvCxnSpPr>
          <p:cNvPr id="78" name="直線矢印コネクタ 77">
            <a:extLst>
              <a:ext uri="{FF2B5EF4-FFF2-40B4-BE49-F238E27FC236}">
                <a16:creationId xmlns:a16="http://schemas.microsoft.com/office/drawing/2014/main" id="{FAA6181A-423B-9434-170E-42D430417133}"/>
              </a:ext>
            </a:extLst>
          </p:cNvPr>
          <p:cNvCxnSpPr>
            <a:cxnSpLocks/>
          </p:cNvCxnSpPr>
          <p:nvPr/>
        </p:nvCxnSpPr>
        <p:spPr>
          <a:xfrm flipV="1">
            <a:off x="4853826" y="3358634"/>
            <a:ext cx="1308798" cy="411285"/>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80" name="直線矢印コネクタ 79">
            <a:extLst>
              <a:ext uri="{FF2B5EF4-FFF2-40B4-BE49-F238E27FC236}">
                <a16:creationId xmlns:a16="http://schemas.microsoft.com/office/drawing/2014/main" id="{E5E5E85F-1916-9723-C865-3482DEF491C6}"/>
              </a:ext>
            </a:extLst>
          </p:cNvPr>
          <p:cNvCxnSpPr>
            <a:cxnSpLocks/>
          </p:cNvCxnSpPr>
          <p:nvPr/>
        </p:nvCxnSpPr>
        <p:spPr>
          <a:xfrm flipH="1">
            <a:off x="1489242" y="4444537"/>
            <a:ext cx="552822" cy="481665"/>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34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B08377E-64D1-9853-7EF5-423C6A2FE288}"/>
              </a:ext>
            </a:extLst>
          </p:cNvPr>
          <p:cNvSpPr txBox="1"/>
          <p:nvPr/>
        </p:nvSpPr>
        <p:spPr>
          <a:xfrm>
            <a:off x="48046" y="417151"/>
            <a:ext cx="3431754" cy="400110"/>
          </a:xfrm>
          <a:prstGeom prst="rect">
            <a:avLst/>
          </a:prstGeom>
          <a:noFill/>
        </p:spPr>
        <p:txBody>
          <a:bodyPr wrap="square">
            <a:spAutoFit/>
          </a:bodyPr>
          <a:lstStyle/>
          <a:p>
            <a:pPr algn="ctr"/>
            <a:r>
              <a:rPr lang="ja-JP" altLang="en-US" sz="2000">
                <a:latin typeface="メイリオ" panose="020B0604030504040204" pitchFamily="50" charset="-128"/>
                <a:ea typeface="メイリオ" panose="020B0604030504040204" pitchFamily="50" charset="-128"/>
              </a:rPr>
              <a:t>施設・設備の被害状況確認</a:t>
            </a:r>
            <a:endParaRPr lang="en-US" altLang="ja-JP" sz="2000"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34FF354B-0655-AD53-2AAA-90F1232F7E2F}"/>
              </a:ext>
            </a:extLst>
          </p:cNvPr>
          <p:cNvGraphicFramePr>
            <a:graphicFrameLocks noGrp="1"/>
          </p:cNvGraphicFramePr>
          <p:nvPr>
            <p:extLst>
              <p:ext uri="{D42A27DB-BD31-4B8C-83A1-F6EECF244321}">
                <p14:modId xmlns:p14="http://schemas.microsoft.com/office/powerpoint/2010/main" val="479441577"/>
              </p:ext>
            </p:extLst>
          </p:nvPr>
        </p:nvGraphicFramePr>
        <p:xfrm>
          <a:off x="337650" y="917288"/>
          <a:ext cx="5962362" cy="8162644"/>
        </p:xfrm>
        <a:graphic>
          <a:graphicData uri="http://schemas.openxmlformats.org/drawingml/2006/table">
            <a:tbl>
              <a:tblPr firstRow="1" firstCol="1" lastRow="1" lastCol="1" bandRow="1" bandCol="1">
                <a:tableStyleId>{5940675A-B579-460E-94D1-54222C63F5DA}</a:tableStyleId>
              </a:tblPr>
              <a:tblGrid>
                <a:gridCol w="692134">
                  <a:extLst>
                    <a:ext uri="{9D8B030D-6E8A-4147-A177-3AD203B41FA5}">
                      <a16:colId xmlns:a16="http://schemas.microsoft.com/office/drawing/2014/main" val="3504927966"/>
                    </a:ext>
                  </a:extLst>
                </a:gridCol>
                <a:gridCol w="475227">
                  <a:extLst>
                    <a:ext uri="{9D8B030D-6E8A-4147-A177-3AD203B41FA5}">
                      <a16:colId xmlns:a16="http://schemas.microsoft.com/office/drawing/2014/main" val="518669388"/>
                    </a:ext>
                  </a:extLst>
                </a:gridCol>
                <a:gridCol w="1513610">
                  <a:extLst>
                    <a:ext uri="{9D8B030D-6E8A-4147-A177-3AD203B41FA5}">
                      <a16:colId xmlns:a16="http://schemas.microsoft.com/office/drawing/2014/main" val="2788060612"/>
                    </a:ext>
                  </a:extLst>
                </a:gridCol>
                <a:gridCol w="760164">
                  <a:extLst>
                    <a:ext uri="{9D8B030D-6E8A-4147-A177-3AD203B41FA5}">
                      <a16:colId xmlns:a16="http://schemas.microsoft.com/office/drawing/2014/main" val="2294589812"/>
                    </a:ext>
                  </a:extLst>
                </a:gridCol>
                <a:gridCol w="826265">
                  <a:extLst>
                    <a:ext uri="{9D8B030D-6E8A-4147-A177-3AD203B41FA5}">
                      <a16:colId xmlns:a16="http://schemas.microsoft.com/office/drawing/2014/main" val="2953346536"/>
                    </a:ext>
                  </a:extLst>
                </a:gridCol>
                <a:gridCol w="719985">
                  <a:extLst>
                    <a:ext uri="{9D8B030D-6E8A-4147-A177-3AD203B41FA5}">
                      <a16:colId xmlns:a16="http://schemas.microsoft.com/office/drawing/2014/main" val="3240104969"/>
                    </a:ext>
                  </a:extLst>
                </a:gridCol>
                <a:gridCol w="974977">
                  <a:extLst>
                    <a:ext uri="{9D8B030D-6E8A-4147-A177-3AD203B41FA5}">
                      <a16:colId xmlns:a16="http://schemas.microsoft.com/office/drawing/2014/main" val="2292657074"/>
                    </a:ext>
                  </a:extLst>
                </a:gridCol>
              </a:tblGrid>
              <a:tr h="335495">
                <a:tc rowSpan="2" gridSpan="3">
                  <a:txBody>
                    <a:bodyPr/>
                    <a:lstStyle/>
                    <a:p>
                      <a:pPr marL="6350" indent="0">
                        <a:spcBef>
                          <a:spcPts val="610"/>
                        </a:spcBef>
                        <a:buNone/>
                        <a:tabLst/>
                      </a:pPr>
                      <a:r>
                        <a:rPr lang="ja-JP" sz="1200" spc="-10">
                          <a:solidFill>
                            <a:schemeClr val="tx1"/>
                          </a:solidFill>
                          <a:effectLst/>
                          <a:latin typeface="Meiryo UI" panose="020B0604030504040204" pitchFamily="34" charset="-128"/>
                          <a:ea typeface="Meiryo UI" panose="020B0604030504040204" pitchFamily="34" charset="-128"/>
                        </a:rPr>
                        <a:t>構造・設備等</a:t>
                      </a:r>
                      <a:endParaRPr lang="ja-JP"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72000" marB="72000" anchor="ctr" anchorCtr="1">
                    <a:solidFill>
                      <a:schemeClr val="bg1">
                        <a:lumMod val="75000"/>
                      </a:schemeClr>
                    </a:solidFill>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marL="6350" indent="0">
                        <a:spcBef>
                          <a:spcPts val="610"/>
                        </a:spcBef>
                        <a:buNone/>
                        <a:tabLst/>
                      </a:pPr>
                      <a:r>
                        <a:rPr lang="ja-JP" altLang="en-US"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rPr>
                        <a:t>確認</a:t>
                      </a:r>
                      <a:endParaRPr lang="en-US" altLang="ja-JP" sz="1200" dirty="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72000" marB="72000" anchor="ctr" anchorCtr="1">
                    <a:solidFill>
                      <a:schemeClr val="bg1">
                        <a:lumMod val="75000"/>
                      </a:schemeClr>
                    </a:solidFill>
                  </a:tcPr>
                </a:tc>
                <a:tc hMerge="1">
                  <a:txBody>
                    <a:bodyPr/>
                    <a:lstStyle/>
                    <a:p>
                      <a:pPr marL="6350" indent="0">
                        <a:spcBef>
                          <a:spcPts val="610"/>
                        </a:spcBef>
                        <a:buNone/>
                        <a:tabLst/>
                      </a:pPr>
                      <a:endParaRPr lang="ja-JP" sz="1200">
                        <a:solidFill>
                          <a:schemeClr val="bg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0" marB="0" anchor="ctr" anchorCtr="1">
                    <a:solidFill>
                      <a:schemeClr val="bg1">
                        <a:lumMod val="50000"/>
                      </a:schemeClr>
                    </a:solidFill>
                  </a:tcPr>
                </a:tc>
                <a:tc hMerge="1">
                  <a:txBody>
                    <a:bodyPr/>
                    <a:lstStyle/>
                    <a:p>
                      <a:pPr marL="6350" indent="0">
                        <a:spcBef>
                          <a:spcPts val="610"/>
                        </a:spcBef>
                        <a:buNone/>
                        <a:tabLst/>
                      </a:pPr>
                      <a:endParaRPr lang="en-US" altLang="ja-JP" sz="1200" dirty="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72000" marB="72000" anchor="ctr" anchorCtr="1">
                    <a:solidFill>
                      <a:schemeClr val="bg1">
                        <a:lumMod val="75000"/>
                      </a:schemeClr>
                    </a:solidFill>
                  </a:tcPr>
                </a:tc>
                <a:tc hMerge="1">
                  <a:txBody>
                    <a:bodyPr/>
                    <a:lstStyle/>
                    <a:p>
                      <a:pPr marL="6350" indent="0">
                        <a:spcBef>
                          <a:spcPts val="610"/>
                        </a:spcBef>
                        <a:buNone/>
                        <a:tabLst/>
                      </a:pPr>
                      <a:endParaRPr lang="en-US" altLang="ja-JP" sz="1200" dirty="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72000" marB="72000" anchor="ctr" anchorCtr="1">
                    <a:solidFill>
                      <a:schemeClr val="bg1">
                        <a:lumMod val="75000"/>
                      </a:schemeClr>
                    </a:solidFill>
                  </a:tcPr>
                </a:tc>
                <a:extLst>
                  <a:ext uri="{0D108BD9-81ED-4DB2-BD59-A6C34878D82A}">
                    <a16:rowId xmlns:a16="http://schemas.microsoft.com/office/drawing/2014/main" val="733917427"/>
                  </a:ext>
                </a:extLst>
              </a:tr>
              <a:tr h="335495">
                <a:tc gridSpan="3" vMerge="1">
                  <a:txBody>
                    <a:bodyPr/>
                    <a:lstStyle/>
                    <a:p>
                      <a:pPr marL="6350" indent="0">
                        <a:spcBef>
                          <a:spcPts val="610"/>
                        </a:spcBef>
                        <a:buNone/>
                        <a:tabLst/>
                      </a:pPr>
                      <a:endParaRPr lang="ja-JP" sz="1200">
                        <a:solidFill>
                          <a:schemeClr val="bg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0" marB="0" anchor="ctr" anchorCtr="1">
                    <a:solidFill>
                      <a:schemeClr val="bg1">
                        <a:lumMod val="50000"/>
                      </a:schemeClr>
                    </a:solidFill>
                  </a:tcPr>
                </a:tc>
                <a:tc hMerge="1" vMerge="1">
                  <a:txBody>
                    <a:bodyPr/>
                    <a:lstStyle/>
                    <a:p>
                      <a:endParaRPr kumimoji="1" lang="ja-JP" altLang="en-US"/>
                    </a:p>
                  </a:txBody>
                  <a:tcPr/>
                </a:tc>
                <a:tc hMerge="1" vMerge="1">
                  <a:txBody>
                    <a:bodyPr/>
                    <a:lstStyle/>
                    <a:p>
                      <a:endParaRPr kumimoji="1" lang="ja-JP" altLang="en-US"/>
                    </a:p>
                  </a:txBody>
                  <a:tcPr/>
                </a:tc>
                <a:tc>
                  <a:txBody>
                    <a:bodyPr/>
                    <a:lstStyle/>
                    <a:p>
                      <a:pPr marL="6350" indent="0">
                        <a:spcBef>
                          <a:spcPts val="610"/>
                        </a:spcBef>
                        <a:buNone/>
                        <a:tabLst/>
                      </a:pPr>
                      <a:r>
                        <a:rPr lang="ja-JP" altLang="en-US"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rPr>
                        <a:t>日時</a:t>
                      </a:r>
                      <a:endParaRPr lang="ja-JP"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72000" marB="72000" anchor="ctr" anchorCtr="1">
                    <a:solidFill>
                      <a:schemeClr val="bg1">
                        <a:lumMod val="75000"/>
                      </a:schemeClr>
                    </a:solidFill>
                  </a:tcPr>
                </a:tc>
                <a:tc>
                  <a:txBody>
                    <a:bodyPr/>
                    <a:lstStyle/>
                    <a:p>
                      <a:pPr marL="6350" indent="0">
                        <a:spcBef>
                          <a:spcPts val="610"/>
                        </a:spcBef>
                        <a:buNone/>
                        <a:tabLst/>
                      </a:pPr>
                      <a:r>
                        <a:rPr lang="ja-JP" altLang="en-US"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rPr>
                        <a:t>サイン</a:t>
                      </a:r>
                      <a:endParaRPr lang="ja-JP"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72000" marB="72000" anchor="ctr" anchorCtr="1">
                    <a:solidFill>
                      <a:schemeClr val="bg1">
                        <a:lumMod val="75000"/>
                      </a:schemeClr>
                    </a:solidFill>
                  </a:tcPr>
                </a:tc>
                <a:tc>
                  <a:txBody>
                    <a:bodyPr/>
                    <a:lstStyle/>
                    <a:p>
                      <a:pPr marL="6350" indent="0">
                        <a:spcBef>
                          <a:spcPts val="610"/>
                        </a:spcBef>
                        <a:buNone/>
                        <a:tabLst/>
                      </a:pPr>
                      <a:r>
                        <a:rPr lang="ja-JP" altLang="en-US"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rPr>
                        <a:t>日時</a:t>
                      </a:r>
                      <a:endParaRPr lang="ja-JP"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72000" marB="72000" anchor="ctr" anchorCtr="1">
                    <a:solidFill>
                      <a:schemeClr val="bg1">
                        <a:lumMod val="75000"/>
                      </a:schemeClr>
                    </a:solidFill>
                  </a:tcPr>
                </a:tc>
                <a:tc>
                  <a:txBody>
                    <a:bodyPr/>
                    <a:lstStyle/>
                    <a:p>
                      <a:pPr marL="6350" indent="0">
                        <a:spcBef>
                          <a:spcPts val="610"/>
                        </a:spcBef>
                        <a:buNone/>
                        <a:tabLst/>
                      </a:pPr>
                      <a:r>
                        <a:rPr lang="ja-JP" altLang="en-US"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rPr>
                        <a:t>サイン</a:t>
                      </a:r>
                      <a:endParaRPr lang="ja-JP" sz="1200">
                        <a:solidFill>
                          <a:schemeClr val="tx1"/>
                        </a:solidFill>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72000" marB="72000" anchor="ctr" anchorCtr="1">
                    <a:solidFill>
                      <a:schemeClr val="bg1">
                        <a:lumMod val="75000"/>
                      </a:schemeClr>
                    </a:solidFill>
                  </a:tcPr>
                </a:tc>
                <a:extLst>
                  <a:ext uri="{0D108BD9-81ED-4DB2-BD59-A6C34878D82A}">
                    <a16:rowId xmlns:a16="http://schemas.microsoft.com/office/drawing/2014/main" val="690228295"/>
                  </a:ext>
                </a:extLst>
              </a:tr>
              <a:tr h="369895">
                <a:tc rowSpan="4">
                  <a:txBody>
                    <a:bodyPr/>
                    <a:lstStyle/>
                    <a:p>
                      <a:pPr marL="83185" marR="71755" algn="l">
                        <a:buNone/>
                      </a:pPr>
                      <a:r>
                        <a:rPr lang="ja-JP" sz="1100" spc="-10">
                          <a:effectLst/>
                          <a:latin typeface="Meiryo UI" panose="020B0604030504040204" pitchFamily="34" charset="-128"/>
                          <a:ea typeface="Meiryo UI" panose="020B0604030504040204" pitchFamily="34" charset="-128"/>
                        </a:rPr>
                        <a:t>地下貯蔵タンク</a:t>
                      </a:r>
                      <a:endParaRPr lang="ja-JP" sz="110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vert="eaVert" anchor="ctr" anchorCtr="1">
                    <a:solidFill>
                      <a:schemeClr val="bg1"/>
                    </a:solidFill>
                  </a:tcPr>
                </a:tc>
                <a:tc gridSpan="2">
                  <a:txBody>
                    <a:bodyPr/>
                    <a:lstStyle/>
                    <a:p>
                      <a:pPr marL="6350" indent="0" algn="l">
                        <a:buNone/>
                        <a:tabLst/>
                      </a:pPr>
                      <a:r>
                        <a:rPr lang="ja-JP" altLang="en-US" sz="1100" spc="-10">
                          <a:effectLst/>
                          <a:latin typeface="Meiryo UI" panose="020B0604030504040204" pitchFamily="34" charset="-128"/>
                          <a:ea typeface="Meiryo UI" panose="020B0604030504040204" pitchFamily="34" charset="-128"/>
                        </a:rPr>
                        <a:t>上部</a:t>
                      </a:r>
                      <a:r>
                        <a:rPr lang="ja-JP" sz="1100" spc="-10">
                          <a:effectLst/>
                          <a:latin typeface="Meiryo UI" panose="020B0604030504040204" pitchFamily="34" charset="-128"/>
                          <a:ea typeface="Meiryo UI" panose="020B0604030504040204" pitchFamily="34" charset="-128"/>
                        </a:rPr>
                        <a:t>スラブ</a:t>
                      </a:r>
                      <a:endParaRPr kumimoji="1" lang="ja-JP" altLang="en-US" sz="1100">
                        <a:latin typeface="Meiryo UI" panose="020B0604030504040204" pitchFamily="34" charset="-128"/>
                        <a:ea typeface="Meiryo UI" panose="020B0604030504040204" pitchFamily="34" charset="-128"/>
                      </a:endParaRPr>
                    </a:p>
                  </a:txBody>
                  <a:tcPr marL="36000" marR="72000" marT="36000" marB="36000" anchor="ctr">
                    <a:solidFill>
                      <a:schemeClr val="bg1"/>
                    </a:solidFill>
                  </a:tcPr>
                </a:tc>
                <a:tc hMerge="1">
                  <a:txBody>
                    <a:bodyPr/>
                    <a:lstStyle/>
                    <a:p>
                      <a:endParaRPr kumimoji="1" lang="ja-JP" altLang="en-US"/>
                    </a:p>
                  </a:txBody>
                  <a:tcPr/>
                </a:tc>
                <a:tc>
                  <a:txBody>
                    <a:bodyPr/>
                    <a:lstStyle/>
                    <a:p>
                      <a:pPr marL="6350" indent="0">
                        <a:buNone/>
                        <a:tabLst/>
                      </a:pPr>
                      <a:endParaRPr kumimoji="1" lang="ja-JP" altLang="en-US" sz="1100">
                        <a:latin typeface="Meiryo UI" panose="020B0604030504040204" pitchFamily="34" charset="-128"/>
                        <a:ea typeface="Meiryo UI" panose="020B0604030504040204" pitchFamily="34" charset="-128"/>
                      </a:endParaRPr>
                    </a:p>
                  </a:txBody>
                  <a:tcPr marL="36000" marR="72000" marT="36000" marB="36000" anchor="ctr">
                    <a:solidFill>
                      <a:schemeClr val="bg1"/>
                    </a:solidFill>
                  </a:tcPr>
                </a:tc>
                <a:tc>
                  <a:txBody>
                    <a:bodyPr/>
                    <a:lstStyle/>
                    <a:p>
                      <a:pPr marL="6350" indent="0">
                        <a:buNone/>
                        <a:tabLst/>
                      </a:pPr>
                      <a:endParaRPr kumimoji="1" lang="ja-JP" altLang="en-US" sz="1100">
                        <a:latin typeface="Meiryo UI" panose="020B0604030504040204" pitchFamily="34" charset="-128"/>
                        <a:ea typeface="Meiryo UI" panose="020B0604030504040204" pitchFamily="34" charset="-128"/>
                      </a:endParaRPr>
                    </a:p>
                  </a:txBody>
                  <a:tcPr marL="36000" marR="72000" marT="36000" marB="36000" anchor="ctr">
                    <a:solidFill>
                      <a:schemeClr val="bg1"/>
                    </a:solidFill>
                  </a:tcPr>
                </a:tc>
                <a:tc>
                  <a:txBody>
                    <a:bodyPr/>
                    <a:lstStyle/>
                    <a:p>
                      <a:pPr marL="6350" indent="0">
                        <a:buNone/>
                        <a:tabLst/>
                      </a:pPr>
                      <a:endParaRPr kumimoji="1" lang="ja-JP" altLang="en-US" sz="1100">
                        <a:latin typeface="Meiryo UI" panose="020B0604030504040204" pitchFamily="34" charset="-128"/>
                        <a:ea typeface="Meiryo UI" panose="020B0604030504040204" pitchFamily="34" charset="-128"/>
                      </a:endParaRPr>
                    </a:p>
                  </a:txBody>
                  <a:tcPr marL="36000" marR="72000" marT="36000" marB="36000" anchor="ctr">
                    <a:solidFill>
                      <a:schemeClr val="bg1"/>
                    </a:solidFill>
                  </a:tcPr>
                </a:tc>
                <a:tc>
                  <a:txBody>
                    <a:bodyPr/>
                    <a:lstStyle/>
                    <a:p>
                      <a:pPr marL="6350" indent="0">
                        <a:buNone/>
                        <a:tabLst/>
                      </a:pPr>
                      <a:endParaRPr kumimoji="1" lang="ja-JP" altLang="en-US" sz="1100">
                        <a:latin typeface="Meiryo UI" panose="020B0604030504040204" pitchFamily="34" charset="-128"/>
                        <a:ea typeface="Meiryo UI" panose="020B0604030504040204" pitchFamily="34" charset="-128"/>
                      </a:endParaRPr>
                    </a:p>
                  </a:txBody>
                  <a:tcPr marL="36000" marR="72000" marT="36000" marB="36000" anchor="ctr">
                    <a:solidFill>
                      <a:schemeClr val="bg1"/>
                    </a:solidFill>
                  </a:tcPr>
                </a:tc>
                <a:extLst>
                  <a:ext uri="{0D108BD9-81ED-4DB2-BD59-A6C34878D82A}">
                    <a16:rowId xmlns:a16="http://schemas.microsoft.com/office/drawing/2014/main" val="3041337454"/>
                  </a:ext>
                </a:extLst>
              </a:tr>
              <a:tr h="385128">
                <a:tc vMerge="1">
                  <a:txBody>
                    <a:bodyPr/>
                    <a:lstStyle/>
                    <a:p>
                      <a:endParaRPr kumimoji="1" lang="ja-JP" altLang="en-US"/>
                    </a:p>
                  </a:txBody>
                  <a:tcPr/>
                </a:tc>
                <a:tc gridSpan="2">
                  <a:txBody>
                    <a:bodyPr/>
                    <a:lstStyle/>
                    <a:p>
                      <a:pPr algn="l">
                        <a:spcBef>
                          <a:spcPts val="915"/>
                        </a:spcBef>
                        <a:buNone/>
                      </a:pPr>
                      <a:r>
                        <a:rPr lang="ja-JP" sz="1100" spc="-10">
                          <a:effectLst/>
                          <a:latin typeface="Meiryo UI" panose="020B0604030504040204" pitchFamily="34" charset="-128"/>
                          <a:ea typeface="Meiryo UI" panose="020B0604030504040204" pitchFamily="34" charset="-128"/>
                        </a:rPr>
                        <a:t>タンク本体</a:t>
                      </a: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hMerge="1">
                  <a:txBody>
                    <a:bodyPr/>
                    <a:lstStyle/>
                    <a:p>
                      <a:endParaRPr kumimoji="1" lang="ja-JP" altLang="en-US"/>
                    </a:p>
                  </a:txBody>
                  <a:tcPr/>
                </a:tc>
                <a:tc>
                  <a:txBody>
                    <a:bodyPr/>
                    <a:lstStyle/>
                    <a:p>
                      <a:pPr>
                        <a:spcBef>
                          <a:spcPts val="915"/>
                        </a:spcBef>
                        <a:buNone/>
                      </a:pP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spcBef>
                          <a:spcPts val="915"/>
                        </a:spcBef>
                        <a:buNone/>
                      </a:pP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spcBef>
                          <a:spcPts val="915"/>
                        </a:spcBef>
                        <a:buNone/>
                      </a:pP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spcBef>
                          <a:spcPts val="915"/>
                        </a:spcBef>
                        <a:buNone/>
                      </a:pP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extLst>
                  <a:ext uri="{0D108BD9-81ED-4DB2-BD59-A6C34878D82A}">
                    <a16:rowId xmlns:a16="http://schemas.microsoft.com/office/drawing/2014/main" val="2880618167"/>
                  </a:ext>
                </a:extLst>
              </a:tr>
              <a:tr h="405946">
                <a:tc vMerge="1">
                  <a:txBody>
                    <a:bodyPr/>
                    <a:lstStyle/>
                    <a:p>
                      <a:endParaRPr kumimoji="1" lang="ja-JP" altLang="en-US"/>
                    </a:p>
                  </a:txBody>
                  <a:tcPr/>
                </a:tc>
                <a:tc gridSpan="2">
                  <a:txBody>
                    <a:bodyPr/>
                    <a:lstStyle/>
                    <a:p>
                      <a:pPr algn="l">
                        <a:spcBef>
                          <a:spcPts val="170"/>
                        </a:spcBef>
                        <a:buNone/>
                      </a:pPr>
                      <a:r>
                        <a:rPr lang="ja-JP" sz="1100" spc="-45">
                          <a:effectLst/>
                          <a:latin typeface="Meiryo UI" panose="020B0604030504040204" pitchFamily="34" charset="-128"/>
                          <a:ea typeface="Meiryo UI" panose="020B0604030504040204" pitchFamily="34" charset="-128"/>
                        </a:rPr>
                        <a:t>漏えい検査管</a:t>
                      </a: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hMerge="1">
                  <a:txBody>
                    <a:bodyPr/>
                    <a:lstStyle/>
                    <a:p>
                      <a:endParaRPr kumimoji="1" lang="ja-JP" altLang="en-US"/>
                    </a:p>
                  </a:txBody>
                  <a:tcPr/>
                </a:tc>
                <a:tc>
                  <a:txBody>
                    <a:bodyPr/>
                    <a:lstStyle/>
                    <a:p>
                      <a:pPr>
                        <a:spcBef>
                          <a:spcPts val="170"/>
                        </a:spcBef>
                        <a:buNone/>
                      </a:pP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spcBef>
                          <a:spcPts val="170"/>
                        </a:spcBef>
                        <a:buNone/>
                      </a:pP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spcBef>
                          <a:spcPts val="170"/>
                        </a:spcBef>
                        <a:buNone/>
                      </a:pP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spcBef>
                          <a:spcPts val="170"/>
                        </a:spcBef>
                        <a:buNone/>
                      </a:pPr>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extLst>
                  <a:ext uri="{0D108BD9-81ED-4DB2-BD59-A6C34878D82A}">
                    <a16:rowId xmlns:a16="http://schemas.microsoft.com/office/drawing/2014/main" val="2467494857"/>
                  </a:ext>
                </a:extLst>
              </a:tr>
              <a:tr h="374719">
                <a:tc vMerge="1">
                  <a:txBody>
                    <a:bodyPr/>
                    <a:lstStyle/>
                    <a:p>
                      <a:endParaRPr kumimoji="1" lang="ja-JP" altLang="en-US"/>
                    </a:p>
                  </a:txBody>
                  <a:tcPr/>
                </a:tc>
                <a:tc gridSpan="2">
                  <a:txBody>
                    <a:bodyPr/>
                    <a:lstStyle/>
                    <a:p>
                      <a:pPr algn="l"/>
                      <a:r>
                        <a:rPr kumimoji="1" lang="ja-JP" altLang="en-US" sz="1100">
                          <a:latin typeface="Meiryo UI" panose="020B0604030504040204" pitchFamily="34" charset="-128"/>
                          <a:ea typeface="Meiryo UI" panose="020B0604030504040204" pitchFamily="34" charset="-128"/>
                        </a:rPr>
                        <a:t>注入口</a:t>
                      </a:r>
                    </a:p>
                  </a:txBody>
                  <a:tcPr marL="72000" marR="72000" marT="36000" marB="36000" anchor="ctr">
                    <a:solidFill>
                      <a:schemeClr val="bg1"/>
                    </a:solidFill>
                  </a:tcPr>
                </a:tc>
                <a:tc hMerge="1">
                  <a:txBody>
                    <a:bodyPr/>
                    <a:lstStyle/>
                    <a:p>
                      <a:endParaRPr kumimoji="1" lang="ja-JP" altLang="en-US"/>
                    </a:p>
                  </a:txBody>
                  <a:tcPr/>
                </a:tc>
                <a:tc>
                  <a:txBody>
                    <a:bodyPr/>
                    <a:lstStyle/>
                    <a:p>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endParaRPr kumimoji="1" lang="ja-JP" altLang="en-US" sz="1100">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extLst>
                  <a:ext uri="{0D108BD9-81ED-4DB2-BD59-A6C34878D82A}">
                    <a16:rowId xmlns:a16="http://schemas.microsoft.com/office/drawing/2014/main" val="2017672479"/>
                  </a:ext>
                </a:extLst>
              </a:tr>
              <a:tr h="374719">
                <a:tc gridSpan="3">
                  <a:txBody>
                    <a:bodyPr/>
                    <a:lstStyle/>
                    <a:p>
                      <a:pPr algn="l">
                        <a:buNone/>
                      </a:pPr>
                      <a:r>
                        <a:rPr lang="en-US" sz="1100" dirty="0">
                          <a:effectLst/>
                          <a:latin typeface="Meiryo UI" panose="020B0604030504040204" pitchFamily="34" charset="-128"/>
                          <a:ea typeface="Meiryo UI" panose="020B0604030504040204" pitchFamily="34" charset="-128"/>
                        </a:rPr>
                        <a:t> </a:t>
                      </a:r>
                      <a:r>
                        <a:rPr lang="ja-JP" sz="1100" spc="-30">
                          <a:effectLst/>
                          <a:latin typeface="Meiryo UI" panose="020B0604030504040204" pitchFamily="34" charset="-128"/>
                          <a:ea typeface="Meiryo UI" panose="020B0604030504040204" pitchFamily="34" charset="-128"/>
                        </a:rPr>
                        <a:t>配管</a:t>
                      </a:r>
                      <a:endParaRPr lang="ja-JP" sz="110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buNone/>
                      </a:pPr>
                      <a:endParaRPr lang="ja-JP" sz="110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extLst>
                  <a:ext uri="{0D108BD9-81ED-4DB2-BD59-A6C34878D82A}">
                    <a16:rowId xmlns:a16="http://schemas.microsoft.com/office/drawing/2014/main" val="2861318927"/>
                  </a:ext>
                </a:extLst>
              </a:tr>
              <a:tr h="437173">
                <a:tc gridSpan="3">
                  <a:txBody>
                    <a:bodyPr/>
                    <a:lstStyle/>
                    <a:p>
                      <a:pPr algn="l">
                        <a:buNone/>
                      </a:pPr>
                      <a:r>
                        <a:rPr lang="ja-JP" altLang="en-US" sz="1100" spc="-10">
                          <a:effectLst/>
                          <a:latin typeface="Meiryo UI" panose="020B0604030504040204" pitchFamily="34" charset="-128"/>
                          <a:ea typeface="Meiryo UI" panose="020B0604030504040204" pitchFamily="34" charset="-128"/>
                        </a:rPr>
                        <a:t>マンホール内</a:t>
                      </a: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hMerge="1">
                  <a:txBody>
                    <a:bodyPr/>
                    <a:lstStyle/>
                    <a:p>
                      <a:pPr>
                        <a:buNone/>
                      </a:pPr>
                      <a:endParaRPr lang="ja-JP" sz="90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0" marR="0" marT="0" marB="0"/>
                </a:tc>
                <a:tc hMerge="1">
                  <a:txBody>
                    <a:bodyPr/>
                    <a:lstStyle/>
                    <a:p>
                      <a:endParaRPr kumimoji="1" lang="ja-JP" altLang="en-US"/>
                    </a:p>
                  </a:txBody>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extLst>
                  <a:ext uri="{0D108BD9-81ED-4DB2-BD59-A6C34878D82A}">
                    <a16:rowId xmlns:a16="http://schemas.microsoft.com/office/drawing/2014/main" val="398854747"/>
                  </a:ext>
                </a:extLst>
              </a:tr>
              <a:tr h="426763">
                <a:tc gridSpan="3">
                  <a:txBody>
                    <a:bodyPr/>
                    <a:lstStyle/>
                    <a:p>
                      <a:pPr algn="l">
                        <a:buNone/>
                      </a:pPr>
                      <a:r>
                        <a:rPr lang="ja-JP" altLang="ja-JP" sz="1100" b="0" i="0" spc="-25">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通気管</a:t>
                      </a: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extLst>
                  <a:ext uri="{0D108BD9-81ED-4DB2-BD59-A6C34878D82A}">
                    <a16:rowId xmlns:a16="http://schemas.microsoft.com/office/drawing/2014/main" val="3657992438"/>
                  </a:ext>
                </a:extLst>
              </a:tr>
              <a:tr h="443618">
                <a:tc rowSpan="2"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100" b="0" i="0" spc="-2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建築物等</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p>
                      <a:pPr algn="l">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rowSpan="2" h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100" b="0" i="0" spc="-2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販売室等</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extLst>
                  <a:ext uri="{0D108BD9-81ED-4DB2-BD59-A6C34878D82A}">
                    <a16:rowId xmlns:a16="http://schemas.microsoft.com/office/drawing/2014/main" val="328284263"/>
                  </a:ext>
                </a:extLst>
              </a:tr>
              <a:tr h="437790">
                <a:tc gridSpan="2" vMerge="1">
                  <a:txBody>
                    <a:bodyPr/>
                    <a:lstStyle/>
                    <a:p>
                      <a:pPr algn="l">
                        <a:buNone/>
                      </a:pPr>
                      <a:endParaRPr lang="ja-JP" altLang="en-US" sz="1200">
                        <a:effectLst/>
                        <a:latin typeface="Meiryo UI" panose="020B0604030504040204" pitchFamily="34" charset="-128"/>
                        <a:ea typeface="Meiryo UI" panose="020B0604030504040204" pitchFamily="34" charset="-128"/>
                      </a:endParaRPr>
                    </a:p>
                  </a:txBody>
                  <a:tcPr marL="0" marR="0" marT="0" marB="0" anchor="ctr">
                    <a:solidFill>
                      <a:schemeClr val="bg1"/>
                    </a:solidFill>
                  </a:tcPr>
                </a:tc>
                <a:tc hMerge="1" vMerge="1">
                  <a:txBody>
                    <a:bodyPr/>
                    <a:lstStyle/>
                    <a:p>
                      <a:endParaRPr kumimoji="1" lang="ja-JP" altLang="en-US"/>
                    </a:p>
                  </a:txBody>
                  <a:tcPr/>
                </a:tc>
                <a:tc>
                  <a:txBody>
                    <a:bodyPr/>
                    <a:lstStyle/>
                    <a:p>
                      <a:pPr marL="1270" algn="l">
                        <a:spcBef>
                          <a:spcPts val="85"/>
                        </a:spcBef>
                        <a:buNone/>
                      </a:pPr>
                      <a:r>
                        <a:rPr lang="ja-JP" altLang="ja-JP" sz="1100" b="0" i="0" spc="-1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キャノピー・サイン</a:t>
                      </a:r>
                      <a:r>
                        <a:rPr lang="ja-JP" altLang="ja-JP" sz="1100" b="0" i="0" spc="-5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ポール等</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extLst>
                  <a:ext uri="{0D108BD9-81ED-4DB2-BD59-A6C34878D82A}">
                    <a16:rowId xmlns:a16="http://schemas.microsoft.com/office/drawing/2014/main" val="1255498069"/>
                  </a:ext>
                </a:extLst>
              </a:tr>
              <a:tr h="473725">
                <a:tc rowSpan="2" gridSpan="2">
                  <a:txBody>
                    <a:bodyPr/>
                    <a:lstStyle/>
                    <a:p>
                      <a:r>
                        <a:rPr lang="ja-JP" altLang="en-US" sz="1100" b="0" i="0">
                          <a:effectLst/>
                          <a:latin typeface="Meiryo UI" panose="020B0604030504040204" pitchFamily="34" charset="-128"/>
                          <a:ea typeface="Meiryo UI" panose="020B0604030504040204" pitchFamily="34" charset="-128"/>
                          <a:cs typeface="ヒラギノ明朝 ProN W3" panose="02020300000000000000" pitchFamily="18" charset="-128"/>
                        </a:rPr>
                        <a:t>固定</a:t>
                      </a:r>
                      <a:r>
                        <a:rPr lang="ja-JP" altLang="ja-JP" sz="1100" b="0" i="0" spc="-2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給油設備等</a:t>
                      </a:r>
                      <a:endParaRPr kumimoji="1" lang="ja-JP" altLang="en-US"/>
                    </a:p>
                  </a:txBody>
                  <a:tcPr marL="72000" marR="72000" marT="36000" marB="36000" anchor="ctr">
                    <a:solidFill>
                      <a:schemeClr val="bg1"/>
                    </a:solidFill>
                  </a:tcPr>
                </a:tc>
                <a:tc rowSpan="2" hMerge="1">
                  <a:txBody>
                    <a:bodyPr/>
                    <a:lstStyle/>
                    <a:p>
                      <a:endParaRPr kumimoji="1" lang="ja-JP" altLang="en-US"/>
                    </a:p>
                  </a:txBody>
                  <a:tcPr/>
                </a:tc>
                <a:tc>
                  <a:txBody>
                    <a:bodyPr/>
                    <a:lstStyle/>
                    <a:p>
                      <a:r>
                        <a:rPr lang="ja-JP" altLang="ja-JP" sz="1100" b="0" i="0" spc="-3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外観</a:t>
                      </a:r>
                      <a:endParaRPr kumimoji="1" lang="ja-JP" altLang="en-US"/>
                    </a:p>
                  </a:txBody>
                  <a:tcPr marL="72000" marR="72000" marT="36000" marB="36000" anchor="ctr">
                    <a:solidFill>
                      <a:schemeClr val="bg1"/>
                    </a:solidFill>
                  </a:tcPr>
                </a:tc>
                <a:tc>
                  <a:txBody>
                    <a:bodyPr/>
                    <a:lstStyle/>
                    <a:p>
                      <a:endParaRPr kumimoji="1" lang="ja-JP" altLang="en-US"/>
                    </a:p>
                  </a:txBody>
                  <a:tcPr marL="72000" marR="72000" marT="36000" marB="36000" anchor="ctr">
                    <a:solidFill>
                      <a:schemeClr val="bg1"/>
                    </a:solidFill>
                  </a:tcPr>
                </a:tc>
                <a:tc>
                  <a:txBody>
                    <a:bodyPr/>
                    <a:lstStyle/>
                    <a:p>
                      <a:endParaRPr kumimoji="1" lang="ja-JP" altLang="en-US"/>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endParaRPr kumimoji="1" lang="ja-JP" altLang="en-US"/>
                    </a:p>
                  </a:txBody>
                  <a:tcPr/>
                </a:tc>
                <a:extLst>
                  <a:ext uri="{0D108BD9-81ED-4DB2-BD59-A6C34878D82A}">
                    <a16:rowId xmlns:a16="http://schemas.microsoft.com/office/drawing/2014/main" val="243600373"/>
                  </a:ext>
                </a:extLst>
              </a:tr>
              <a:tr h="444739">
                <a:tc gridSpan="2" vMerge="1">
                  <a:txBody>
                    <a:bodyPr/>
                    <a:lstStyle/>
                    <a:p>
                      <a:endParaRPr kumimoji="1" lang="ja-JP" altLang="en-US"/>
                    </a:p>
                  </a:txBody>
                  <a:tcPr/>
                </a:tc>
                <a:tc hMerge="1" vMerge="1">
                  <a:txBody>
                    <a:bodyPr/>
                    <a:lstStyle/>
                    <a:p>
                      <a:endParaRPr kumimoji="1" lang="ja-JP" altLang="en-US"/>
                    </a:p>
                  </a:txBody>
                  <a:tcPr/>
                </a:tc>
                <a:tc>
                  <a:txBody>
                    <a:bodyPr/>
                    <a:lstStyle/>
                    <a:p>
                      <a:r>
                        <a:rPr lang="ja-JP" altLang="en-US" sz="1100">
                          <a:effectLst/>
                          <a:latin typeface="Meiryo UI" panose="020B0604030504040204" pitchFamily="34" charset="-128"/>
                          <a:ea typeface="Meiryo UI" panose="020B0604030504040204" pitchFamily="34" charset="-128"/>
                        </a:rPr>
                        <a:t>機能</a:t>
                      </a:r>
                      <a:endParaRPr kumimoji="1" lang="ja-JP" altLang="en-US"/>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endParaRPr kumimoji="1" lang="ja-JP" altLang="en-US"/>
                    </a:p>
                  </a:txBody>
                  <a:tcPr marL="72000" marR="72000" marT="36000" marB="36000" anchor="ctr">
                    <a:solidFill>
                      <a:schemeClr val="bg1"/>
                    </a:solidFill>
                  </a:tcPr>
                </a:tc>
                <a:tc>
                  <a:txBody>
                    <a:bodyPr/>
                    <a:lstStyle/>
                    <a:p>
                      <a:endParaRPr kumimoji="1" lang="ja-JP" altLang="en-US"/>
                    </a:p>
                  </a:txBody>
                  <a:tcPr marL="72000" marR="72000" marT="36000" marB="36000" anchor="ctr">
                    <a:solidFill>
                      <a:schemeClr val="bg1"/>
                    </a:solidFill>
                  </a:tcPr>
                </a:tc>
                <a:tc>
                  <a:txBody>
                    <a:bodyPr/>
                    <a:lstStyle/>
                    <a:p>
                      <a:endParaRPr kumimoji="1" lang="ja-JP" altLang="en-US"/>
                    </a:p>
                  </a:txBody>
                  <a:tcPr/>
                </a:tc>
                <a:extLst>
                  <a:ext uri="{0D108BD9-81ED-4DB2-BD59-A6C34878D82A}">
                    <a16:rowId xmlns:a16="http://schemas.microsoft.com/office/drawing/2014/main" val="4082565748"/>
                  </a:ext>
                </a:extLst>
              </a:tr>
              <a:tr h="39228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100" b="0" i="0" spc="-25">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防火塀</a:t>
                      </a:r>
                      <a:r>
                        <a:rPr lang="ja-JP" altLang="ja-JP" sz="1100" b="0" i="0">
                          <a:effectLst/>
                          <a:latin typeface="Meiryo UI" panose="020B0604030504040204" pitchFamily="34" charset="-128"/>
                          <a:ea typeface="Meiryo UI" panose="020B0604030504040204" pitchFamily="34" charset="-128"/>
                        </a:rPr>
                        <a:t> </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hMerge="1">
                  <a:txBody>
                    <a:bodyPr/>
                    <a:lstStyle/>
                    <a:p>
                      <a:endParaRPr kumimoji="1" lang="ja-JP" altLang="en-US"/>
                    </a:p>
                  </a:txBody>
                  <a:tcPr/>
                </a:tc>
                <a:tc hMerge="1">
                  <a:txBody>
                    <a:bodyPr/>
                    <a:lstStyle/>
                    <a:p>
                      <a:pPr algn="l">
                        <a:buNone/>
                      </a:pPr>
                      <a:endParaRPr lang="ja-JP" altLang="en-US" sz="1200">
                        <a:effectLst/>
                        <a:latin typeface="Meiryo UI" panose="020B0604030504040204" pitchFamily="34" charset="-128"/>
                        <a:ea typeface="Meiryo UI" panose="020B0604030504040204" pitchFamily="34" charset="-128"/>
                      </a:endParaRPr>
                    </a:p>
                  </a:txBody>
                  <a:tcPr marL="0" marR="0" marT="0" marB="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a:txBody>
                    <a:bodyPr/>
                    <a:lstStyle/>
                    <a:p>
                      <a:pPr>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extLst>
                  <a:ext uri="{0D108BD9-81ED-4DB2-BD59-A6C34878D82A}">
                    <a16:rowId xmlns:a16="http://schemas.microsoft.com/office/drawing/2014/main" val="3289037908"/>
                  </a:ext>
                </a:extLst>
              </a:tr>
              <a:tr h="366749">
                <a:tc rowSpan="2"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100" b="0" i="0" spc="-25">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空地等</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p>
                      <a:pPr algn="l">
                        <a:buNone/>
                      </a:pPr>
                      <a:endParaRPr lang="ja-JP" altLang="en-US" sz="1100">
                        <a:effectLst/>
                        <a:latin typeface="Meiryo UI" panose="020B0604030504040204" pitchFamily="34" charset="-128"/>
                        <a:ea typeface="Meiryo UI" panose="020B0604030504040204" pitchFamily="34" charset="-128"/>
                      </a:endParaRPr>
                    </a:p>
                  </a:txBody>
                  <a:tcPr marL="72000" marR="72000" marT="36000" marB="36000" anchor="ctr">
                    <a:solidFill>
                      <a:schemeClr val="bg1"/>
                    </a:solidFill>
                  </a:tcPr>
                </a:tc>
                <a:tc rowSpan="2" hMerge="1">
                  <a:txBody>
                    <a:bodyPr/>
                    <a:lstStyle/>
                    <a:p>
                      <a:endParaRPr kumimoji="1" lang="ja-JP" altLang="en-US"/>
                    </a:p>
                  </a:txBody>
                  <a:tcPr/>
                </a:tc>
                <a:tc>
                  <a:txBody>
                    <a:bodyPr/>
                    <a:lstStyle/>
                    <a:p>
                      <a:pPr>
                        <a:buNone/>
                      </a:pPr>
                      <a:r>
                        <a:rPr lang="ja-JP" sz="1100" b="0" i="0" spc="-25">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地盤面</a:t>
                      </a: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extLst>
                  <a:ext uri="{0D108BD9-81ED-4DB2-BD59-A6C34878D82A}">
                    <a16:rowId xmlns:a16="http://schemas.microsoft.com/office/drawing/2014/main" val="3207839128"/>
                  </a:ext>
                </a:extLst>
              </a:tr>
              <a:tr h="405946">
                <a:tc gridSpan="2" vMerge="1">
                  <a:txBody>
                    <a:bodyPr/>
                    <a:lstStyle/>
                    <a:p>
                      <a:endParaRPr kumimoji="1" lang="ja-JP" altLang="en-US"/>
                    </a:p>
                  </a:txBody>
                  <a:tcPr/>
                </a:tc>
                <a:tc hMerge="1" vMerge="1">
                  <a:txBody>
                    <a:bodyPr/>
                    <a:lstStyle/>
                    <a:p>
                      <a:endParaRPr kumimoji="1" lang="ja-JP" altLang="en-US"/>
                    </a:p>
                  </a:txBody>
                  <a:tcPr/>
                </a:tc>
                <a:tc>
                  <a:txBody>
                    <a:bodyPr/>
                    <a:lstStyle/>
                    <a:p>
                      <a:r>
                        <a:rPr lang="ja-JP" altLang="en-US" sz="1100" b="0" i="0" spc="-10">
                          <a:solidFill>
                            <a:srgbClr val="231F20"/>
                          </a:solidFill>
                          <a:effectLst/>
                          <a:latin typeface="Meiryo UI" panose="020B0604030504040204" pitchFamily="34" charset="-128"/>
                          <a:ea typeface="Meiryo UI" panose="020B0604030504040204" pitchFamily="34" charset="-128"/>
                        </a:rPr>
                        <a:t>油分離装置・</a:t>
                      </a:r>
                      <a:r>
                        <a:rPr lang="ja-JP" altLang="en-US" sz="1100" b="0" i="0" spc="-20">
                          <a:solidFill>
                            <a:srgbClr val="231F20"/>
                          </a:solidFill>
                          <a:effectLst/>
                          <a:latin typeface="Meiryo UI" panose="020B0604030504040204" pitchFamily="34" charset="-128"/>
                          <a:ea typeface="Meiryo UI" panose="020B0604030504040204" pitchFamily="34" charset="-128"/>
                        </a:rPr>
                        <a:t>排水溝</a:t>
                      </a:r>
                      <a:endParaRPr kumimoji="1" lang="ja-JP" altLang="en-US"/>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endParaRPr kumimoji="1" lang="ja-JP" altLang="en-US"/>
                    </a:p>
                  </a:txBody>
                  <a:tcPr marL="72000" marR="72000" marT="36000" marB="36000" anchor="ctr">
                    <a:solidFill>
                      <a:schemeClr val="bg1"/>
                    </a:solidFill>
                  </a:tcPr>
                </a:tc>
                <a:extLst>
                  <a:ext uri="{0D108BD9-81ED-4DB2-BD59-A6C34878D82A}">
                    <a16:rowId xmlns:a16="http://schemas.microsoft.com/office/drawing/2014/main" val="3690531134"/>
                  </a:ext>
                </a:extLst>
              </a:tr>
              <a:tr h="438116">
                <a:tc gridSpan="2">
                  <a:txBody>
                    <a:bodyPr/>
                    <a:lstStyle/>
                    <a:p>
                      <a:pPr marL="6350" indent="0">
                        <a:spcBef>
                          <a:spcPts val="5"/>
                        </a:spcBef>
                        <a:buNone/>
                        <a:tabLst/>
                      </a:pPr>
                      <a:r>
                        <a:rPr lang="ja-JP" altLang="en-US" sz="1100" b="0" i="0" spc="-2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消火</a:t>
                      </a:r>
                      <a:r>
                        <a:rPr lang="ja-JP" sz="1100" b="0" i="0" spc="-2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設備</a:t>
                      </a: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hMerge="1">
                  <a:txBody>
                    <a:bodyPr/>
                    <a:lstStyle/>
                    <a:p>
                      <a:pPr>
                        <a:buNone/>
                      </a:pPr>
                      <a:endParaRPr lang="ja-JP" sz="9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36000" marR="36000" marT="36000" marB="36000" anchor="ctr" anchorCtr="1"/>
                </a:tc>
                <a:tc>
                  <a:txBody>
                    <a:bodyPr/>
                    <a:lstStyle/>
                    <a:p>
                      <a:pPr marL="6350" marR="0" lvl="0" indent="0" algn="l" defTabSz="685800" rtl="0" eaLnBrk="1" fontAlgn="auto" latinLnBrk="0" hangingPunct="1">
                        <a:lnSpc>
                          <a:spcPct val="100000"/>
                        </a:lnSpc>
                        <a:spcBef>
                          <a:spcPts val="5"/>
                        </a:spcBef>
                        <a:spcAft>
                          <a:spcPts val="0"/>
                        </a:spcAft>
                        <a:buClrTx/>
                        <a:buSzTx/>
                        <a:buFontTx/>
                        <a:buNone/>
                        <a:tabLst/>
                        <a:defRPr/>
                      </a:pPr>
                      <a:r>
                        <a:rPr lang="ja-JP" altLang="ja-JP" sz="1100" b="0" i="0" spc="-25">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消火器</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extLst>
                  <a:ext uri="{0D108BD9-81ED-4DB2-BD59-A6C34878D82A}">
                    <a16:rowId xmlns:a16="http://schemas.microsoft.com/office/drawing/2014/main" val="3655762542"/>
                  </a:ext>
                </a:extLst>
              </a:tr>
              <a:tr h="438116">
                <a:tc rowSpan="3" gridSpan="2">
                  <a:txBody>
                    <a:bodyPr/>
                    <a:lstStyle/>
                    <a:p>
                      <a:pPr marL="6350" marR="0" lvl="0" indent="0" algn="l" defTabSz="685800" rtl="0" eaLnBrk="1" fontAlgn="auto" latinLnBrk="0" hangingPunct="1">
                        <a:lnSpc>
                          <a:spcPct val="100000"/>
                        </a:lnSpc>
                        <a:spcBef>
                          <a:spcPts val="5"/>
                        </a:spcBef>
                        <a:spcAft>
                          <a:spcPts val="0"/>
                        </a:spcAft>
                        <a:buClrTx/>
                        <a:buSzTx/>
                        <a:buFontTx/>
                        <a:buNone/>
                        <a:tabLst/>
                        <a:defRPr/>
                      </a:pPr>
                      <a:r>
                        <a:rPr lang="ja-JP" altLang="ja-JP" sz="1100" b="0" i="0" spc="-2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電気設備</a:t>
                      </a:r>
                      <a:r>
                        <a:rPr lang="ja-JP" altLang="ja-JP" sz="1100" b="0" i="0">
                          <a:effectLst/>
                          <a:latin typeface="Meiryo UI" panose="020B0604030504040204" pitchFamily="34" charset="-128"/>
                          <a:ea typeface="Meiryo UI" panose="020B0604030504040204" pitchFamily="34" charset="-128"/>
                        </a:rPr>
                        <a:t> </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rowSpan="3" hMerge="1">
                  <a:txBody>
                    <a:bodyPr/>
                    <a:lstStyle/>
                    <a:p>
                      <a:endParaRPr kumimoji="1" lang="ja-JP" altLang="en-US"/>
                    </a:p>
                  </a:txBody>
                  <a:tcPr/>
                </a:tc>
                <a:tc>
                  <a:txBody>
                    <a:bodyPr/>
                    <a:lstStyle/>
                    <a:p>
                      <a:pPr marL="6350" marR="0" lvl="0" indent="0" algn="l" defTabSz="685800" rtl="0" eaLnBrk="1" fontAlgn="auto" latinLnBrk="0" hangingPunct="1">
                        <a:lnSpc>
                          <a:spcPct val="100000"/>
                        </a:lnSpc>
                        <a:spcBef>
                          <a:spcPts val="5"/>
                        </a:spcBef>
                        <a:spcAft>
                          <a:spcPts val="0"/>
                        </a:spcAft>
                        <a:buClrTx/>
                        <a:buSzTx/>
                        <a:buFontTx/>
                        <a:buNone/>
                        <a:tabLst/>
                        <a:defRPr/>
                      </a:pPr>
                      <a:r>
                        <a:rPr lang="ja-JP" altLang="ja-JP" sz="1100" b="0" i="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ＰＯＳ</a:t>
                      </a:r>
                      <a:r>
                        <a:rPr lang="ja-JP" altLang="ja-JP" sz="1100" b="0" i="0" spc="-5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等</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extLst>
                  <a:ext uri="{0D108BD9-81ED-4DB2-BD59-A6C34878D82A}">
                    <a16:rowId xmlns:a16="http://schemas.microsoft.com/office/drawing/2014/main" val="1321124167"/>
                  </a:ext>
                </a:extLst>
              </a:tr>
              <a:tr h="438116">
                <a:tc gridSpan="2" vMerge="1">
                  <a:txBody>
                    <a:bodyPr/>
                    <a:lstStyle/>
                    <a:p>
                      <a:pPr marL="6350" indent="0">
                        <a:spcBef>
                          <a:spcPts val="5"/>
                        </a:spcBef>
                        <a:buNone/>
                        <a:tabLst/>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hMerge="1" vMerge="1">
                  <a:txBody>
                    <a:bodyPr/>
                    <a:lstStyle/>
                    <a:p>
                      <a:endParaRPr kumimoji="1" lang="ja-JP" altLang="en-US"/>
                    </a:p>
                  </a:txBody>
                  <a:tcPr/>
                </a:tc>
                <a:tc>
                  <a:txBody>
                    <a:bodyPr/>
                    <a:lstStyle/>
                    <a:p>
                      <a:pPr marL="6350" marR="0" lvl="0" indent="0" algn="l" defTabSz="685800" rtl="0" eaLnBrk="1" fontAlgn="auto" latinLnBrk="0" hangingPunct="1">
                        <a:lnSpc>
                          <a:spcPct val="100000"/>
                        </a:lnSpc>
                        <a:spcBef>
                          <a:spcPts val="5"/>
                        </a:spcBef>
                        <a:spcAft>
                          <a:spcPts val="0"/>
                        </a:spcAft>
                        <a:buClrTx/>
                        <a:buSzTx/>
                        <a:buFontTx/>
                        <a:buNone/>
                        <a:tabLst/>
                        <a:defRPr/>
                      </a:pPr>
                      <a:r>
                        <a:rPr lang="ja-JP" altLang="ja-JP" sz="1100" b="0" i="0" spc="-3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照明</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endParaRPr kumimoji="1" lang="ja-JP" altLang="en-US"/>
                    </a:p>
                  </a:txBody>
                  <a:tcPr/>
                </a:tc>
                <a:extLst>
                  <a:ext uri="{0D108BD9-81ED-4DB2-BD59-A6C34878D82A}">
                    <a16:rowId xmlns:a16="http://schemas.microsoft.com/office/drawing/2014/main" val="1342278443"/>
                  </a:ext>
                </a:extLst>
              </a:tr>
              <a:tr h="438116">
                <a:tc gridSpan="2" vMerge="1">
                  <a:txBody>
                    <a:bodyPr/>
                    <a:lstStyle/>
                    <a:p>
                      <a:pPr marL="6350" indent="0">
                        <a:spcBef>
                          <a:spcPts val="5"/>
                        </a:spcBef>
                        <a:buNone/>
                        <a:tabLst/>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hMerge="1" vMerge="1">
                  <a:txBody>
                    <a:bodyPr/>
                    <a:lstStyle/>
                    <a:p>
                      <a:endParaRPr kumimoji="1" lang="ja-JP" altLang="en-US"/>
                    </a:p>
                  </a:txBody>
                  <a:tcPr/>
                </a:tc>
                <a:tc>
                  <a:txBody>
                    <a:bodyPr/>
                    <a:lstStyle/>
                    <a:p>
                      <a:pPr marL="6350" marR="0" lvl="0" indent="0" algn="l" defTabSz="685800" rtl="0" eaLnBrk="1" fontAlgn="auto" latinLnBrk="0" hangingPunct="1">
                        <a:lnSpc>
                          <a:spcPct val="100000"/>
                        </a:lnSpc>
                        <a:spcBef>
                          <a:spcPts val="5"/>
                        </a:spcBef>
                        <a:spcAft>
                          <a:spcPts val="0"/>
                        </a:spcAft>
                        <a:buClrTx/>
                        <a:buSzTx/>
                        <a:buFontTx/>
                        <a:buNone/>
                        <a:tabLst/>
                        <a:defRPr/>
                      </a:pPr>
                      <a:r>
                        <a:rPr lang="ja-JP" altLang="ja-JP" sz="1100" b="0" i="0" spc="-30">
                          <a:solidFill>
                            <a:srgbClr val="231F20"/>
                          </a:solidFill>
                          <a:effectLst/>
                          <a:latin typeface="Meiryo UI" panose="020B0604030504040204" pitchFamily="34" charset="-128"/>
                          <a:ea typeface="Meiryo UI" panose="020B0604030504040204" pitchFamily="34" charset="-128"/>
                          <a:cs typeface="ヒラギノ明朝 ProN W3" panose="02020300000000000000" pitchFamily="18" charset="-128"/>
                        </a:rPr>
                        <a:t>電力</a:t>
                      </a:r>
                      <a:endParaRPr lang="ja-JP" alt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pPr marL="6350" marR="635" algn="ctr">
                        <a:spcBef>
                          <a:spcPts val="780"/>
                        </a:spcBef>
                        <a:buNone/>
                      </a:pPr>
                      <a:endParaRPr lang="ja-JP" sz="1100" b="0" i="0">
                        <a:effectLst/>
                        <a:latin typeface="Meiryo UI" panose="020B0604030504040204" pitchFamily="34" charset="-128"/>
                        <a:ea typeface="Meiryo UI" panose="020B0604030504040204" pitchFamily="34" charset="-128"/>
                        <a:cs typeface="ヒラギノ明朝 ProN W3" panose="02020300000000000000" pitchFamily="18" charset="-128"/>
                      </a:endParaRPr>
                    </a:p>
                  </a:txBody>
                  <a:tcPr marL="72000" marR="72000" marT="36000" marB="36000" anchor="ctr">
                    <a:solidFill>
                      <a:schemeClr val="bg1"/>
                    </a:solidFill>
                  </a:tcPr>
                </a:tc>
                <a:tc>
                  <a:txBody>
                    <a:bodyPr/>
                    <a:lstStyle/>
                    <a:p>
                      <a:endParaRPr kumimoji="1" lang="ja-JP" altLang="en-US"/>
                    </a:p>
                  </a:txBody>
                  <a:tcPr/>
                </a:tc>
                <a:extLst>
                  <a:ext uri="{0D108BD9-81ED-4DB2-BD59-A6C34878D82A}">
                    <a16:rowId xmlns:a16="http://schemas.microsoft.com/office/drawing/2014/main" val="1386188059"/>
                  </a:ext>
                </a:extLst>
              </a:tr>
            </a:tbl>
          </a:graphicData>
        </a:graphic>
      </p:graphicFrame>
      <p:sp>
        <p:nvSpPr>
          <p:cNvPr id="9" name="テキスト ボックス 8">
            <a:extLst>
              <a:ext uri="{FF2B5EF4-FFF2-40B4-BE49-F238E27FC236}">
                <a16:creationId xmlns:a16="http://schemas.microsoft.com/office/drawing/2014/main" id="{31EA4F31-F21D-01D9-71A0-5850428411EA}"/>
              </a:ext>
            </a:extLst>
          </p:cNvPr>
          <p:cNvSpPr txBox="1"/>
          <p:nvPr/>
        </p:nvSpPr>
        <p:spPr>
          <a:xfrm>
            <a:off x="4867820" y="617206"/>
            <a:ext cx="1542361" cy="230832"/>
          </a:xfrm>
          <a:prstGeom prst="rect">
            <a:avLst/>
          </a:prstGeom>
          <a:noFill/>
        </p:spPr>
        <p:txBody>
          <a:bodyPr wrap="square" rtlCol="0">
            <a:spAutoFit/>
          </a:bodyPr>
          <a:lstStyle/>
          <a:p>
            <a:r>
              <a:rPr kumimoji="1" lang="ja-JP" altLang="en-US" sz="900">
                <a:latin typeface="Meiryo UI" panose="020B0604030504040204" pitchFamily="34" charset="-128"/>
                <a:ea typeface="Meiryo UI" panose="020B0604030504040204" pitchFamily="34" charset="-128"/>
              </a:rPr>
              <a:t>巻末の点検表に基づきチェック</a:t>
            </a:r>
          </a:p>
        </p:txBody>
      </p:sp>
      <p:sp>
        <p:nvSpPr>
          <p:cNvPr id="2" name="テキスト ボックス 1">
            <a:extLst>
              <a:ext uri="{FF2B5EF4-FFF2-40B4-BE49-F238E27FC236}">
                <a16:creationId xmlns:a16="http://schemas.microsoft.com/office/drawing/2014/main" id="{A6591F79-D54E-63A0-5C3C-3422C396F756}"/>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4</a:t>
            </a:r>
            <a:endParaRPr kumimoji="1" lang="ja-JP" altLang="en-US"/>
          </a:p>
        </p:txBody>
      </p:sp>
    </p:spTree>
    <p:extLst>
      <p:ext uri="{BB962C8B-B14F-4D97-AF65-F5344CB8AC3E}">
        <p14:creationId xmlns:p14="http://schemas.microsoft.com/office/powerpoint/2010/main" val="407642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A17A5FCB-E44F-CC52-CBDD-FA581E273C11}"/>
              </a:ext>
            </a:extLst>
          </p:cNvPr>
          <p:cNvSpPr>
            <a:spLocks noGrp="1" noRot="1" noMove="1" noResize="1" noEditPoints="1" noAdjustHandles="1" noChangeArrowheads="1" noChangeShapeType="1"/>
          </p:cNvSpPr>
          <p:nvPr/>
        </p:nvSpPr>
        <p:spPr>
          <a:xfrm>
            <a:off x="176272" y="1696598"/>
            <a:ext cx="6533002" cy="7700790"/>
          </a:xfrm>
          <a:prstGeom prst="rect">
            <a:avLst/>
          </a:prstGeom>
          <a:noFill/>
          <a:ln w="12700">
            <a:no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AC14EFA5-3C9A-FB73-D063-8B5F007BBB40}"/>
              </a:ext>
            </a:extLst>
          </p:cNvPr>
          <p:cNvSpPr txBox="1"/>
          <p:nvPr/>
        </p:nvSpPr>
        <p:spPr>
          <a:xfrm>
            <a:off x="176272" y="411598"/>
            <a:ext cx="5182060" cy="400110"/>
          </a:xfrm>
          <a:prstGeom prst="rect">
            <a:avLst/>
          </a:prstGeom>
          <a:noFill/>
        </p:spPr>
        <p:txBody>
          <a:bodyPr wrap="square">
            <a:spAutoFit/>
          </a:bodyPr>
          <a:lstStyle/>
          <a:p>
            <a:r>
              <a:rPr kumimoji="1" lang="ja-JP" altLang="en-US" sz="2000">
                <a:latin typeface="メイリオ" panose="020B0604030504040204" pitchFamily="50" charset="-128"/>
                <a:ea typeface="メイリオ" panose="020B0604030504040204" pitchFamily="50" charset="-128"/>
              </a:rPr>
              <a:t>緊急連絡網</a:t>
            </a:r>
            <a:endParaRPr kumimoji="1" lang="ja-JP" altLang="en-US" sz="2000"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4C2E93FE-C93C-E811-F7A0-E05C832786C5}"/>
              </a:ext>
            </a:extLst>
          </p:cNvPr>
          <p:cNvGrpSpPr/>
          <p:nvPr/>
        </p:nvGrpSpPr>
        <p:grpSpPr>
          <a:xfrm>
            <a:off x="517113" y="7455407"/>
            <a:ext cx="5930747" cy="1991395"/>
            <a:chOff x="525138" y="7262790"/>
            <a:chExt cx="5930747" cy="1991395"/>
          </a:xfrm>
        </p:grpSpPr>
        <p:pic>
          <p:nvPicPr>
            <p:cNvPr id="6" name="図 5" descr="テキスト&#10;&#10;AI 生成コンテンツは誤りを含む可能性があります。">
              <a:extLst>
                <a:ext uri="{FF2B5EF4-FFF2-40B4-BE49-F238E27FC236}">
                  <a16:creationId xmlns:a16="http://schemas.microsoft.com/office/drawing/2014/main" id="{F00BD6B7-055F-4719-8A81-028CEEA5B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38" y="7262790"/>
              <a:ext cx="2862038" cy="1711611"/>
            </a:xfrm>
            <a:prstGeom prst="rect">
              <a:avLst/>
            </a:prstGeom>
          </p:spPr>
        </p:pic>
        <p:pic>
          <p:nvPicPr>
            <p:cNvPr id="8" name="図 7" descr="テキスト&#10;&#10;AI 生成コンテンツは誤りを含む可能性があります。">
              <a:extLst>
                <a:ext uri="{FF2B5EF4-FFF2-40B4-BE49-F238E27FC236}">
                  <a16:creationId xmlns:a16="http://schemas.microsoft.com/office/drawing/2014/main" id="{D2460ACC-B23E-A7A3-3279-47C6812C9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569" y="7262791"/>
              <a:ext cx="2862036" cy="1711610"/>
            </a:xfrm>
            <a:prstGeom prst="rect">
              <a:avLst/>
            </a:prstGeom>
          </p:spPr>
        </p:pic>
        <p:sp>
          <p:nvSpPr>
            <p:cNvPr id="10" name="テキスト ボックス 9">
              <a:extLst>
                <a:ext uri="{FF2B5EF4-FFF2-40B4-BE49-F238E27FC236}">
                  <a16:creationId xmlns:a16="http://schemas.microsoft.com/office/drawing/2014/main" id="{974C14D3-97F6-8F7B-2A9B-08A059DD1296}"/>
                </a:ext>
              </a:extLst>
            </p:cNvPr>
            <p:cNvSpPr txBox="1"/>
            <p:nvPr/>
          </p:nvSpPr>
          <p:spPr>
            <a:xfrm>
              <a:off x="2332822" y="8992575"/>
              <a:ext cx="4123063" cy="261610"/>
            </a:xfrm>
            <a:prstGeom prst="rect">
              <a:avLst/>
            </a:prstGeom>
            <a:noFill/>
          </p:spPr>
          <p:txBody>
            <a:bodyPr wrap="square">
              <a:spAutoFit/>
            </a:bodyPr>
            <a:lstStyle/>
            <a:p>
              <a:pPr algn="ctr"/>
              <a:r>
                <a:rPr lang="ja-JP" altLang="en-US" sz="1050">
                  <a:solidFill>
                    <a:srgbClr val="000000"/>
                  </a:solidFill>
                  <a:latin typeface="Meiryo UI" panose="020B0604030504040204" pitchFamily="34" charset="-128"/>
                  <a:ea typeface="Meiryo UI" panose="020B0604030504040204" pitchFamily="34" charset="-128"/>
                </a:rPr>
                <a:t>「</a:t>
              </a:r>
              <a:r>
                <a:rPr lang="ja-JP" altLang="en-US" sz="1050" b="0" i="0" u="none" strike="noStrike">
                  <a:solidFill>
                    <a:srgbClr val="000000"/>
                  </a:solidFill>
                  <a:effectLst/>
                  <a:latin typeface="Meiryo UI" panose="020B0604030504040204" pitchFamily="34" charset="-128"/>
                  <a:ea typeface="Meiryo UI" panose="020B0604030504040204" pitchFamily="34" charset="-128"/>
                </a:rPr>
                <a:t>一般社団法人 無線</a:t>
              </a:r>
              <a:r>
                <a:rPr lang="en" altLang="ja-JP" sz="1050" b="0" i="0" u="none" strike="noStrike" dirty="0">
                  <a:solidFill>
                    <a:srgbClr val="000000"/>
                  </a:solidFill>
                  <a:effectLst/>
                  <a:latin typeface="Meiryo UI" panose="020B0604030504040204" pitchFamily="34" charset="-128"/>
                  <a:ea typeface="Meiryo UI" panose="020B0604030504040204" pitchFamily="34" charset="-128"/>
                </a:rPr>
                <a:t>LAN</a:t>
              </a:r>
              <a:r>
                <a:rPr lang="ja-JP" altLang="en-US" sz="1050" b="0" i="0" u="none" strike="noStrike">
                  <a:solidFill>
                    <a:srgbClr val="000000"/>
                  </a:solidFill>
                  <a:effectLst/>
                  <a:latin typeface="Meiryo UI" panose="020B0604030504040204" pitchFamily="34" charset="-128"/>
                  <a:ea typeface="Meiryo UI" panose="020B0604030504040204" pitchFamily="34" charset="-128"/>
                </a:rPr>
                <a:t>ビジネス推進連絡会ホームページ」より</a:t>
              </a:r>
              <a:endParaRPr lang="ja-JP" altLang="en-US" sz="1050">
                <a:latin typeface="Meiryo UI" panose="020B0604030504040204" pitchFamily="34" charset="-128"/>
                <a:ea typeface="Meiryo UI" panose="020B0604030504040204" pitchFamily="34" charset="-128"/>
              </a:endParaRPr>
            </a:p>
          </p:txBody>
        </p:sp>
      </p:grpSp>
      <p:graphicFrame>
        <p:nvGraphicFramePr>
          <p:cNvPr id="18" name="表 17">
            <a:extLst>
              <a:ext uri="{FF2B5EF4-FFF2-40B4-BE49-F238E27FC236}">
                <a16:creationId xmlns:a16="http://schemas.microsoft.com/office/drawing/2014/main" id="{44D09A92-5704-80CF-2B95-78F8C6A1607B}"/>
              </a:ext>
            </a:extLst>
          </p:cNvPr>
          <p:cNvGraphicFramePr>
            <a:graphicFrameLocks noGrp="1"/>
          </p:cNvGraphicFramePr>
          <p:nvPr>
            <p:extLst>
              <p:ext uri="{D42A27DB-BD31-4B8C-83A1-F6EECF244321}">
                <p14:modId xmlns:p14="http://schemas.microsoft.com/office/powerpoint/2010/main" val="1311693491"/>
              </p:ext>
            </p:extLst>
          </p:nvPr>
        </p:nvGraphicFramePr>
        <p:xfrm>
          <a:off x="300625" y="1148664"/>
          <a:ext cx="6250487" cy="6041280"/>
        </p:xfrm>
        <a:graphic>
          <a:graphicData uri="http://schemas.openxmlformats.org/drawingml/2006/table">
            <a:tbl>
              <a:tblPr firstRow="1" bandRow="1">
                <a:tableStyleId>{5940675A-B579-460E-94D1-54222C63F5DA}</a:tableStyleId>
              </a:tblPr>
              <a:tblGrid>
                <a:gridCol w="1304713">
                  <a:extLst>
                    <a:ext uri="{9D8B030D-6E8A-4147-A177-3AD203B41FA5}">
                      <a16:colId xmlns:a16="http://schemas.microsoft.com/office/drawing/2014/main" val="2261254415"/>
                    </a:ext>
                  </a:extLst>
                </a:gridCol>
                <a:gridCol w="2275663">
                  <a:extLst>
                    <a:ext uri="{9D8B030D-6E8A-4147-A177-3AD203B41FA5}">
                      <a16:colId xmlns:a16="http://schemas.microsoft.com/office/drawing/2014/main" val="2531324495"/>
                    </a:ext>
                  </a:extLst>
                </a:gridCol>
                <a:gridCol w="1714333">
                  <a:extLst>
                    <a:ext uri="{9D8B030D-6E8A-4147-A177-3AD203B41FA5}">
                      <a16:colId xmlns:a16="http://schemas.microsoft.com/office/drawing/2014/main" val="3543314721"/>
                    </a:ext>
                  </a:extLst>
                </a:gridCol>
                <a:gridCol w="955778">
                  <a:extLst>
                    <a:ext uri="{9D8B030D-6E8A-4147-A177-3AD203B41FA5}">
                      <a16:colId xmlns:a16="http://schemas.microsoft.com/office/drawing/2014/main" val="26881632"/>
                    </a:ext>
                  </a:extLst>
                </a:gridCol>
              </a:tblGrid>
              <a:tr h="402752">
                <a:tc>
                  <a:txBody>
                    <a:bodyPr/>
                    <a:lstStyle/>
                    <a:p>
                      <a:pPr algn="ctr"/>
                      <a:r>
                        <a:rPr kumimoji="1" lang="ja-JP" altLang="en-US" sz="1050" dirty="0">
                          <a:latin typeface="メイリオ" panose="020B0604030504040204" pitchFamily="50" charset="-128"/>
                          <a:ea typeface="メイリオ" panose="020B0604030504040204" pitchFamily="50" charset="-128"/>
                        </a:rPr>
                        <a:t>氏名</a:t>
                      </a:r>
                    </a:p>
                  </a:txBody>
                  <a:tcPr marL="36000" marR="36000" marT="36000" marB="36000" anchor="ctr">
                    <a:solidFill>
                      <a:schemeClr val="bg1">
                        <a:lumMod val="85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メールアドレス</a:t>
                      </a:r>
                    </a:p>
                  </a:txBody>
                  <a:tcPr marL="36000" marR="36000" marT="36000" marB="36000" anchor="ctr">
                    <a:solidFill>
                      <a:schemeClr val="bg1">
                        <a:lumMod val="85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電話番号</a:t>
                      </a:r>
                    </a:p>
                  </a:txBody>
                  <a:tcPr marL="36000" marR="36000" marT="36000" marB="36000" anchor="ctr">
                    <a:solidFill>
                      <a:schemeClr val="bg1">
                        <a:lumMod val="85000"/>
                      </a:schemeClr>
                    </a:solidFill>
                  </a:tcPr>
                </a:tc>
                <a:tc>
                  <a:txBody>
                    <a:bodyPr/>
                    <a:lstStyle/>
                    <a:p>
                      <a:pPr algn="ctr"/>
                      <a:r>
                        <a:rPr kumimoji="1" lang="ja-JP" altLang="en-US" sz="1050" dirty="0">
                          <a:latin typeface="メイリオ" panose="020B0604030504040204" pitchFamily="50" charset="-128"/>
                          <a:ea typeface="メイリオ" panose="020B0604030504040204" pitchFamily="50" charset="-128"/>
                        </a:rPr>
                        <a:t>備考</a:t>
                      </a:r>
                    </a:p>
                  </a:txBody>
                  <a:tcPr marL="36000" marR="36000" marT="36000" marB="36000" anchor="ctr">
                    <a:solidFill>
                      <a:schemeClr val="bg1">
                        <a:lumMod val="85000"/>
                      </a:schemeClr>
                    </a:solidFill>
                  </a:tcPr>
                </a:tc>
                <a:extLst>
                  <a:ext uri="{0D108BD9-81ED-4DB2-BD59-A6C34878D82A}">
                    <a16:rowId xmlns:a16="http://schemas.microsoft.com/office/drawing/2014/main" val="3784353988"/>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1427010408"/>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69763814"/>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475499896"/>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4288149295"/>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447564501"/>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640121792"/>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612150582"/>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970926524"/>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923151088"/>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076014491"/>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3841389614"/>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972316286"/>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66489809"/>
                  </a:ext>
                </a:extLst>
              </a:tr>
              <a:tr h="402752">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marL="36000" marR="36000" marT="36000" marB="36000" anchor="ctr">
                    <a:solidFill>
                      <a:schemeClr val="bg1"/>
                    </a:solidFill>
                  </a:tcPr>
                </a:tc>
                <a:extLst>
                  <a:ext uri="{0D108BD9-81ED-4DB2-BD59-A6C34878D82A}">
                    <a16:rowId xmlns:a16="http://schemas.microsoft.com/office/drawing/2014/main" val="2064757735"/>
                  </a:ext>
                </a:extLst>
              </a:tr>
            </a:tbl>
          </a:graphicData>
        </a:graphic>
      </p:graphicFrame>
      <p:sp>
        <p:nvSpPr>
          <p:cNvPr id="3" name="テキスト ボックス 2">
            <a:extLst>
              <a:ext uri="{FF2B5EF4-FFF2-40B4-BE49-F238E27FC236}">
                <a16:creationId xmlns:a16="http://schemas.microsoft.com/office/drawing/2014/main" id="{1FE6E272-AC9E-0F03-B79E-618BF3225C14}"/>
              </a:ext>
            </a:extLst>
          </p:cNvPr>
          <p:cNvSpPr txBox="1"/>
          <p:nvPr/>
        </p:nvSpPr>
        <p:spPr>
          <a:xfrm>
            <a:off x="3184923" y="9440823"/>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5</a:t>
            </a:r>
          </a:p>
        </p:txBody>
      </p:sp>
    </p:spTree>
    <p:extLst>
      <p:ext uri="{BB962C8B-B14F-4D97-AF65-F5344CB8AC3E}">
        <p14:creationId xmlns:p14="http://schemas.microsoft.com/office/powerpoint/2010/main" val="130368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638F3CF-A2C4-FED6-9713-0DD11BD70CE1}"/>
              </a:ext>
            </a:extLst>
          </p:cNvPr>
          <p:cNvSpPr txBox="1"/>
          <p:nvPr/>
        </p:nvSpPr>
        <p:spPr>
          <a:xfrm>
            <a:off x="409583" y="2780566"/>
            <a:ext cx="2494982"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ＳＳ電子機器の電源オフ操作</a:t>
            </a:r>
          </a:p>
        </p:txBody>
      </p:sp>
      <p:sp>
        <p:nvSpPr>
          <p:cNvPr id="5" name="テキスト ボックス 4">
            <a:extLst>
              <a:ext uri="{FF2B5EF4-FFF2-40B4-BE49-F238E27FC236}">
                <a16:creationId xmlns:a16="http://schemas.microsoft.com/office/drawing/2014/main" id="{1EF504FC-6DC0-E995-742A-CAC6181CBBD6}"/>
              </a:ext>
            </a:extLst>
          </p:cNvPr>
          <p:cNvSpPr txBox="1"/>
          <p:nvPr/>
        </p:nvSpPr>
        <p:spPr>
          <a:xfrm>
            <a:off x="1107344" y="3666045"/>
            <a:ext cx="1188000" cy="360000"/>
          </a:xfrm>
          <a:prstGeom prst="rect">
            <a:avLst/>
          </a:prstGeom>
          <a:solidFill>
            <a:schemeClr val="tx1"/>
          </a:solidFill>
          <a:ln>
            <a:solidFill>
              <a:schemeClr val="tx1"/>
            </a:solidFill>
          </a:ln>
        </p:spPr>
        <p:txBody>
          <a:bodyPr wrap="square" rtlCol="0" anchor="ctr" anchorCtr="1">
            <a:noAutofit/>
          </a:bodyPr>
          <a:lstStyle/>
          <a:p>
            <a:pPr algn="ctr"/>
            <a:r>
              <a:rPr kumimoji="1" lang="en-US" altLang="ja-JP" sz="1400" dirty="0">
                <a:solidFill>
                  <a:schemeClr val="bg1"/>
                </a:solidFill>
                <a:latin typeface="Meiryo UI" panose="020B0604030504040204" pitchFamily="34" charset="-128"/>
                <a:ea typeface="Meiryo UI" panose="020B0604030504040204" pitchFamily="34" charset="-128"/>
              </a:rPr>
              <a:t>POS</a:t>
            </a:r>
            <a:r>
              <a:rPr kumimoji="1" lang="ja-JP" altLang="en-US" sz="1400">
                <a:solidFill>
                  <a:schemeClr val="bg1"/>
                </a:solidFill>
                <a:latin typeface="Meiryo UI" panose="020B0604030504040204" pitchFamily="34" charset="-128"/>
                <a:ea typeface="Meiryo UI" panose="020B0604030504040204" pitchFamily="34" charset="-128"/>
              </a:rPr>
              <a:t>端末</a:t>
            </a:r>
          </a:p>
        </p:txBody>
      </p:sp>
      <p:sp>
        <p:nvSpPr>
          <p:cNvPr id="6" name="テキスト ボックス 5">
            <a:extLst>
              <a:ext uri="{FF2B5EF4-FFF2-40B4-BE49-F238E27FC236}">
                <a16:creationId xmlns:a16="http://schemas.microsoft.com/office/drawing/2014/main" id="{94A766BC-A9F9-636C-D3BB-FBBB12BE0158}"/>
              </a:ext>
            </a:extLst>
          </p:cNvPr>
          <p:cNvSpPr txBox="1"/>
          <p:nvPr/>
        </p:nvSpPr>
        <p:spPr>
          <a:xfrm>
            <a:off x="1107344" y="4105423"/>
            <a:ext cx="1188000" cy="360000"/>
          </a:xfrm>
          <a:prstGeom prst="rect">
            <a:avLst/>
          </a:prstGeom>
          <a:solidFill>
            <a:schemeClr val="tx1"/>
          </a:solidFill>
          <a:ln>
            <a:solidFill>
              <a:schemeClr val="tx1"/>
            </a:solidFill>
          </a:ln>
        </p:spPr>
        <p:txBody>
          <a:bodyPr wrap="square" rtlCol="0" anchor="ctr" anchorCtr="1">
            <a:noAutofit/>
          </a:bodyPr>
          <a:lstStyle/>
          <a:p>
            <a:pPr algn="ctr"/>
            <a:r>
              <a:rPr kumimoji="1" lang="en-US" altLang="ja-JP" sz="1400" dirty="0">
                <a:solidFill>
                  <a:schemeClr val="bg1"/>
                </a:solidFill>
                <a:latin typeface="Meiryo UI" panose="020B0604030504040204" pitchFamily="34" charset="-128"/>
                <a:ea typeface="Meiryo UI" panose="020B0604030504040204" pitchFamily="34" charset="-128"/>
              </a:rPr>
              <a:t>SSC</a:t>
            </a:r>
            <a:endParaRPr kumimoji="1" lang="ja-JP" altLang="en-US" sz="1400">
              <a:solidFill>
                <a:schemeClr val="bg1"/>
              </a:solidFill>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8219580C-54DB-0E0C-F628-E4E46B937694}"/>
              </a:ext>
            </a:extLst>
          </p:cNvPr>
          <p:cNvSpPr txBox="1"/>
          <p:nvPr/>
        </p:nvSpPr>
        <p:spPr>
          <a:xfrm>
            <a:off x="1097543" y="3244511"/>
            <a:ext cx="1188000" cy="360000"/>
          </a:xfrm>
          <a:prstGeom prst="rect">
            <a:avLst/>
          </a:prstGeom>
          <a:solidFill>
            <a:schemeClr val="tx1"/>
          </a:solidFill>
          <a:ln>
            <a:solidFill>
              <a:schemeClr val="tx1"/>
            </a:solidFill>
          </a:ln>
        </p:spPr>
        <p:txBody>
          <a:bodyPr wrap="square" rtlCol="0" anchor="ctr" anchorCtr="1">
            <a:noAutofit/>
          </a:bodyPr>
          <a:lstStyle/>
          <a:p>
            <a:pPr algn="ctr"/>
            <a:r>
              <a:rPr kumimoji="1" lang="ja-JP" altLang="en-US" sz="1400">
                <a:solidFill>
                  <a:schemeClr val="bg1"/>
                </a:solidFill>
                <a:latin typeface="Meiryo UI" panose="020B0604030504040204" pitchFamily="34" charset="-128"/>
                <a:ea typeface="Meiryo UI" panose="020B0604030504040204" pitchFamily="34" charset="-128"/>
              </a:rPr>
              <a:t>外設機</a:t>
            </a:r>
          </a:p>
        </p:txBody>
      </p:sp>
      <p:sp>
        <p:nvSpPr>
          <p:cNvPr id="14" name="テキスト ボックス 13">
            <a:extLst>
              <a:ext uri="{FF2B5EF4-FFF2-40B4-BE49-F238E27FC236}">
                <a16:creationId xmlns:a16="http://schemas.microsoft.com/office/drawing/2014/main" id="{AA55E2F9-4A0D-81EB-8632-87D9833C5703}"/>
              </a:ext>
            </a:extLst>
          </p:cNvPr>
          <p:cNvSpPr txBox="1"/>
          <p:nvPr/>
        </p:nvSpPr>
        <p:spPr>
          <a:xfrm>
            <a:off x="409583" y="5247351"/>
            <a:ext cx="2494982"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ブレーカーオフ</a:t>
            </a:r>
          </a:p>
        </p:txBody>
      </p:sp>
      <p:sp>
        <p:nvSpPr>
          <p:cNvPr id="15" name="テキスト ボックス 14">
            <a:extLst>
              <a:ext uri="{FF2B5EF4-FFF2-40B4-BE49-F238E27FC236}">
                <a16:creationId xmlns:a16="http://schemas.microsoft.com/office/drawing/2014/main" id="{558A6CEC-1DAF-C562-6B46-4F8E344AE389}"/>
              </a:ext>
            </a:extLst>
          </p:cNvPr>
          <p:cNvSpPr txBox="1"/>
          <p:nvPr/>
        </p:nvSpPr>
        <p:spPr>
          <a:xfrm>
            <a:off x="1732180" y="5685298"/>
            <a:ext cx="1114573" cy="360000"/>
          </a:xfrm>
          <a:prstGeom prst="rect">
            <a:avLst/>
          </a:prstGeom>
          <a:solidFill>
            <a:schemeClr val="tx1"/>
          </a:solidFill>
          <a:ln>
            <a:solidFill>
              <a:schemeClr val="tx1"/>
            </a:solidFill>
          </a:ln>
        </p:spPr>
        <p:txBody>
          <a:bodyPr wrap="square" lIns="36000" rIns="36000" rtlCol="0" anchor="ctr" anchorCtr="1">
            <a:noAutofit/>
          </a:bodyPr>
          <a:lstStyle/>
          <a:p>
            <a:pPr algn="ctr"/>
            <a:r>
              <a:rPr kumimoji="1" lang="ja-JP" altLang="en-US" sz="1400">
                <a:solidFill>
                  <a:schemeClr val="bg1"/>
                </a:solidFill>
                <a:latin typeface="Meiryo UI" panose="020B0604030504040204" pitchFamily="34" charset="-128"/>
                <a:ea typeface="Meiryo UI" panose="020B0604030504040204" pitchFamily="34" charset="-128"/>
              </a:rPr>
              <a:t>個別ブレーカー</a:t>
            </a:r>
          </a:p>
        </p:txBody>
      </p:sp>
      <p:sp>
        <p:nvSpPr>
          <p:cNvPr id="16" name="テキスト ボックス 15">
            <a:extLst>
              <a:ext uri="{FF2B5EF4-FFF2-40B4-BE49-F238E27FC236}">
                <a16:creationId xmlns:a16="http://schemas.microsoft.com/office/drawing/2014/main" id="{18CB3A52-FF05-5903-42B0-5560AC2645C4}"/>
              </a:ext>
            </a:extLst>
          </p:cNvPr>
          <p:cNvSpPr txBox="1"/>
          <p:nvPr/>
        </p:nvSpPr>
        <p:spPr>
          <a:xfrm>
            <a:off x="443204" y="5684206"/>
            <a:ext cx="1116000" cy="360000"/>
          </a:xfrm>
          <a:prstGeom prst="rect">
            <a:avLst/>
          </a:prstGeom>
          <a:solidFill>
            <a:schemeClr val="tx1"/>
          </a:solidFill>
          <a:ln>
            <a:solidFill>
              <a:schemeClr val="tx1"/>
            </a:solidFill>
          </a:ln>
        </p:spPr>
        <p:txBody>
          <a:bodyPr wrap="square" lIns="36000" rIns="36000" rtlCol="0" anchor="ctr" anchorCtr="1">
            <a:noAutofit/>
          </a:bodyPr>
          <a:lstStyle/>
          <a:p>
            <a:pPr algn="ctr"/>
            <a:r>
              <a:rPr kumimoji="1" lang="ja-JP" altLang="en-US" sz="1400">
                <a:solidFill>
                  <a:schemeClr val="bg1"/>
                </a:solidFill>
                <a:latin typeface="Meiryo UI" panose="020B0604030504040204" pitchFamily="34" charset="-128"/>
                <a:ea typeface="Meiryo UI" panose="020B0604030504040204" pitchFamily="34" charset="-128"/>
              </a:rPr>
              <a:t>主幹ブレーカー</a:t>
            </a:r>
          </a:p>
        </p:txBody>
      </p:sp>
      <p:sp>
        <p:nvSpPr>
          <p:cNvPr id="17" name="テキスト ボックス 16">
            <a:extLst>
              <a:ext uri="{FF2B5EF4-FFF2-40B4-BE49-F238E27FC236}">
                <a16:creationId xmlns:a16="http://schemas.microsoft.com/office/drawing/2014/main" id="{179736DA-753C-75FF-DC1D-F8D4A6B12394}"/>
              </a:ext>
            </a:extLst>
          </p:cNvPr>
          <p:cNvSpPr txBox="1"/>
          <p:nvPr/>
        </p:nvSpPr>
        <p:spPr>
          <a:xfrm>
            <a:off x="133349" y="474416"/>
            <a:ext cx="2969146" cy="646331"/>
          </a:xfrm>
          <a:prstGeom prst="rect">
            <a:avLst/>
          </a:prstGeom>
          <a:noFill/>
        </p:spPr>
        <p:txBody>
          <a:bodyPr wrap="square">
            <a:spAutoFit/>
          </a:bodyPr>
          <a:lstStyle/>
          <a:p>
            <a:r>
              <a:rPr lang="ja-JP" altLang="en-US">
                <a:latin typeface="メイリオ" panose="020B0604030504040204" pitchFamily="50" charset="-128"/>
                <a:ea typeface="メイリオ" panose="020B0604030504040204" pitchFamily="50" charset="-128"/>
              </a:rPr>
              <a:t>停電・緊急停止時の</a:t>
            </a:r>
            <a:endParaRPr lang="en-US" altLang="ja-JP" dirty="0">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操作と自家発電機稼働</a:t>
            </a:r>
            <a:endParaRPr lang="en-US" altLang="ja-JP" dirty="0">
              <a:latin typeface="メイリオ" panose="020B0604030504040204" pitchFamily="50" charset="-128"/>
              <a:ea typeface="メイリオ" panose="020B0604030504040204" pitchFamily="50" charset="-128"/>
            </a:endParaRPr>
          </a:p>
        </p:txBody>
      </p:sp>
      <p:sp>
        <p:nvSpPr>
          <p:cNvPr id="19" name="爆発 1 18">
            <a:extLst>
              <a:ext uri="{FF2B5EF4-FFF2-40B4-BE49-F238E27FC236}">
                <a16:creationId xmlns:a16="http://schemas.microsoft.com/office/drawing/2014/main" id="{D68E5093-BE62-8652-85EA-EB00B2D89C69}"/>
              </a:ext>
            </a:extLst>
          </p:cNvPr>
          <p:cNvSpPr/>
          <p:nvPr/>
        </p:nvSpPr>
        <p:spPr>
          <a:xfrm>
            <a:off x="1559204" y="1633329"/>
            <a:ext cx="1475285" cy="863948"/>
          </a:xfrm>
          <a:prstGeom prst="irregularSeal1">
            <a:avLst/>
          </a:prstGeom>
          <a:solidFill>
            <a:schemeClr val="bg1"/>
          </a:solidFill>
          <a:ln w="12700">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ja-JP" altLang="en-US" sz="14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緊急停止</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0" name="下矢印 19">
            <a:extLst>
              <a:ext uri="{FF2B5EF4-FFF2-40B4-BE49-F238E27FC236}">
                <a16:creationId xmlns:a16="http://schemas.microsoft.com/office/drawing/2014/main" id="{02846149-A047-A281-40BA-2DE617D6707A}"/>
              </a:ext>
            </a:extLst>
          </p:cNvPr>
          <p:cNvSpPr/>
          <p:nvPr/>
        </p:nvSpPr>
        <p:spPr>
          <a:xfrm>
            <a:off x="1326490" y="4611833"/>
            <a:ext cx="720740" cy="591215"/>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FB4AC290-4EB3-A4E5-C1D7-449F29952A5A}"/>
              </a:ext>
            </a:extLst>
          </p:cNvPr>
          <p:cNvSpPr txBox="1"/>
          <p:nvPr/>
        </p:nvSpPr>
        <p:spPr>
          <a:xfrm>
            <a:off x="365513" y="6550056"/>
            <a:ext cx="2501614"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自家発電機の運転準備</a:t>
            </a:r>
          </a:p>
        </p:txBody>
      </p:sp>
      <p:sp>
        <p:nvSpPr>
          <p:cNvPr id="49" name="下矢印 48">
            <a:extLst>
              <a:ext uri="{FF2B5EF4-FFF2-40B4-BE49-F238E27FC236}">
                <a16:creationId xmlns:a16="http://schemas.microsoft.com/office/drawing/2014/main" id="{B17DAFF9-2F8D-F347-20E4-AB175223F276}"/>
              </a:ext>
            </a:extLst>
          </p:cNvPr>
          <p:cNvSpPr/>
          <p:nvPr/>
        </p:nvSpPr>
        <p:spPr>
          <a:xfrm>
            <a:off x="1207866" y="6122534"/>
            <a:ext cx="816909" cy="370256"/>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a:extLst>
              <a:ext uri="{FF2B5EF4-FFF2-40B4-BE49-F238E27FC236}">
                <a16:creationId xmlns:a16="http://schemas.microsoft.com/office/drawing/2014/main" id="{AD987F51-364B-FBEA-D1FA-194A199B9167}"/>
              </a:ext>
            </a:extLst>
          </p:cNvPr>
          <p:cNvSpPr txBox="1"/>
          <p:nvPr/>
        </p:nvSpPr>
        <p:spPr>
          <a:xfrm>
            <a:off x="365513" y="8371003"/>
            <a:ext cx="2501614"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自家発電機の試運転</a:t>
            </a:r>
          </a:p>
        </p:txBody>
      </p:sp>
      <p:sp>
        <p:nvSpPr>
          <p:cNvPr id="51" name="テキスト ボックス 50">
            <a:extLst>
              <a:ext uri="{FF2B5EF4-FFF2-40B4-BE49-F238E27FC236}">
                <a16:creationId xmlns:a16="http://schemas.microsoft.com/office/drawing/2014/main" id="{369709C9-22BE-B7D0-2EA1-B7C63DBDF7F9}"/>
              </a:ext>
            </a:extLst>
          </p:cNvPr>
          <p:cNvSpPr txBox="1"/>
          <p:nvPr/>
        </p:nvSpPr>
        <p:spPr>
          <a:xfrm>
            <a:off x="439369" y="6976655"/>
            <a:ext cx="2494982" cy="954107"/>
          </a:xfrm>
          <a:prstGeom prst="rect">
            <a:avLst/>
          </a:prstGeom>
          <a:noFill/>
        </p:spPr>
        <p:txBody>
          <a:bodyPr wrap="square" rtlCol="0">
            <a:spAutoFit/>
          </a:bodyPr>
          <a:lstStyle/>
          <a:p>
            <a:pPr marL="133350" indent="-120650">
              <a:buFont typeface="Arial" panose="020B0604020202020204" pitchFamily="34" charset="0"/>
              <a:buChar char="•"/>
            </a:pPr>
            <a:r>
              <a:rPr kumimoji="1" lang="ja-JP" altLang="en-US" sz="1400">
                <a:latin typeface="Meiryo UI" panose="020B0604030504040204" pitchFamily="34" charset="-128"/>
                <a:ea typeface="Meiryo UI" panose="020B0604030504040204" pitchFamily="34" charset="-128"/>
              </a:rPr>
              <a:t>規定の作動位置のへ移動</a:t>
            </a:r>
            <a:endParaRPr kumimoji="1" lang="en-US" altLang="ja-JP" sz="1400" dirty="0">
              <a:latin typeface="Meiryo UI" panose="020B0604030504040204" pitchFamily="34" charset="-128"/>
              <a:ea typeface="Meiryo UI" panose="020B0604030504040204" pitchFamily="34" charset="-128"/>
            </a:endParaRPr>
          </a:p>
          <a:p>
            <a:pPr marL="133350" indent="-120650">
              <a:buFont typeface="Arial" panose="020B0604020202020204" pitchFamily="34" charset="0"/>
              <a:buChar char="•"/>
            </a:pPr>
            <a:r>
              <a:rPr kumimoji="1" lang="ja-JP" altLang="en-US" sz="1400">
                <a:latin typeface="Meiryo UI" panose="020B0604030504040204" pitchFamily="34" charset="-128"/>
                <a:ea typeface="Meiryo UI" panose="020B0604030504040204" pitchFamily="34" charset="-128"/>
              </a:rPr>
              <a:t>周囲点検（換気、可燃物）</a:t>
            </a:r>
            <a:endParaRPr kumimoji="1" lang="en-US" altLang="ja-JP" sz="1400" dirty="0">
              <a:latin typeface="Meiryo UI" panose="020B0604030504040204" pitchFamily="34" charset="-128"/>
              <a:ea typeface="Meiryo UI" panose="020B0604030504040204" pitchFamily="34" charset="-128"/>
            </a:endParaRPr>
          </a:p>
          <a:p>
            <a:pPr marL="133350" indent="-120650">
              <a:buFont typeface="Arial" panose="020B0604020202020204" pitchFamily="34" charset="0"/>
              <a:buChar char="•"/>
            </a:pPr>
            <a:r>
              <a:rPr kumimoji="1" lang="ja-JP" altLang="en-US" sz="1400">
                <a:latin typeface="Meiryo UI" panose="020B0604030504040204" pitchFamily="34" charset="-128"/>
                <a:ea typeface="Meiryo UI" panose="020B0604030504040204" pitchFamily="34" charset="-128"/>
              </a:rPr>
              <a:t>燃料油・潤滑油・冷却水確認</a:t>
            </a:r>
            <a:endParaRPr kumimoji="1" lang="en-US" altLang="ja-JP" sz="1400" dirty="0">
              <a:latin typeface="Meiryo UI" panose="020B0604030504040204" pitchFamily="34" charset="-128"/>
              <a:ea typeface="Meiryo UI" panose="020B0604030504040204" pitchFamily="34" charset="-128"/>
            </a:endParaRPr>
          </a:p>
          <a:p>
            <a:pPr marL="133350" indent="-120650">
              <a:buFont typeface="Arial" panose="020B0604020202020204" pitchFamily="34" charset="0"/>
              <a:buChar char="•"/>
            </a:pPr>
            <a:r>
              <a:rPr kumimoji="1" lang="ja-JP" altLang="en-US" sz="1400">
                <a:latin typeface="Meiryo UI" panose="020B0604030504040204" pitchFamily="34" charset="-128"/>
                <a:ea typeface="Meiryo UI" panose="020B0604030504040204" pitchFamily="34" charset="-128"/>
              </a:rPr>
              <a:t>電源スイッチ（ブレーカー）オフ</a:t>
            </a:r>
          </a:p>
        </p:txBody>
      </p:sp>
      <p:sp>
        <p:nvSpPr>
          <p:cNvPr id="52" name="下矢印 51">
            <a:extLst>
              <a:ext uri="{FF2B5EF4-FFF2-40B4-BE49-F238E27FC236}">
                <a16:creationId xmlns:a16="http://schemas.microsoft.com/office/drawing/2014/main" id="{EAF0126E-D502-9613-E175-D96ABEE8D2F3}"/>
              </a:ext>
            </a:extLst>
          </p:cNvPr>
          <p:cNvSpPr/>
          <p:nvPr/>
        </p:nvSpPr>
        <p:spPr>
          <a:xfrm>
            <a:off x="1243464" y="7934532"/>
            <a:ext cx="816909" cy="370256"/>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屈折矢印 52">
            <a:extLst>
              <a:ext uri="{FF2B5EF4-FFF2-40B4-BE49-F238E27FC236}">
                <a16:creationId xmlns:a16="http://schemas.microsoft.com/office/drawing/2014/main" id="{077BE1A8-8A90-FB4A-788E-EA73263FF0B7}"/>
              </a:ext>
            </a:extLst>
          </p:cNvPr>
          <p:cNvSpPr/>
          <p:nvPr/>
        </p:nvSpPr>
        <p:spPr>
          <a:xfrm rot="5400000" flipH="1">
            <a:off x="-769388" y="4394338"/>
            <a:ext cx="8602387" cy="783689"/>
          </a:xfrm>
          <a:prstGeom prst="bentUpArrow">
            <a:avLst>
              <a:gd name="adj1" fmla="val 25216"/>
              <a:gd name="adj2" fmla="val 37128"/>
              <a:gd name="adj3" fmla="val 34329"/>
            </a:avLst>
          </a:prstGeom>
          <a:solidFill>
            <a:schemeClr val="bg1">
              <a:lumMod val="75000"/>
            </a:schemeClr>
          </a:solidFill>
          <a:ln w="12700">
            <a:no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a:extLst>
              <a:ext uri="{FF2B5EF4-FFF2-40B4-BE49-F238E27FC236}">
                <a16:creationId xmlns:a16="http://schemas.microsoft.com/office/drawing/2014/main" id="{1BFE0B05-6A15-FCEB-6168-22A6D00C547A}"/>
              </a:ext>
            </a:extLst>
          </p:cNvPr>
          <p:cNvSpPr/>
          <p:nvPr/>
        </p:nvSpPr>
        <p:spPr>
          <a:xfrm>
            <a:off x="2934351" y="8871375"/>
            <a:ext cx="205611" cy="216000"/>
          </a:xfrm>
          <a:prstGeom prst="rect">
            <a:avLst/>
          </a:prstGeom>
          <a:solidFill>
            <a:schemeClr val="bg1">
              <a:lumMod val="75000"/>
            </a:schemeClr>
          </a:solidFill>
          <a:ln w="12700">
            <a:no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409DF951-5538-426C-824A-08BEE03FFDA7}"/>
              </a:ext>
            </a:extLst>
          </p:cNvPr>
          <p:cNvSpPr txBox="1"/>
          <p:nvPr/>
        </p:nvSpPr>
        <p:spPr>
          <a:xfrm>
            <a:off x="3925580" y="538373"/>
            <a:ext cx="2494982"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電源（接続）切替</a:t>
            </a:r>
            <a:endParaRPr kumimoji="1" lang="en-US" altLang="ja-JP" sz="1400" dirty="0">
              <a:latin typeface="Meiryo UI" panose="020B0604030504040204" pitchFamily="34" charset="-128"/>
              <a:ea typeface="Meiryo UI" panose="020B0604030504040204" pitchFamily="34" charset="-128"/>
            </a:endParaRPr>
          </a:p>
        </p:txBody>
      </p:sp>
      <p:sp>
        <p:nvSpPr>
          <p:cNvPr id="57" name="テキスト ボックス 56">
            <a:extLst>
              <a:ext uri="{FF2B5EF4-FFF2-40B4-BE49-F238E27FC236}">
                <a16:creationId xmlns:a16="http://schemas.microsoft.com/office/drawing/2014/main" id="{676B9201-E830-0B45-F0F9-EB0B00FE5595}"/>
              </a:ext>
            </a:extLst>
          </p:cNvPr>
          <p:cNvSpPr txBox="1"/>
          <p:nvPr/>
        </p:nvSpPr>
        <p:spPr>
          <a:xfrm>
            <a:off x="3968377" y="1396584"/>
            <a:ext cx="1114573" cy="360000"/>
          </a:xfrm>
          <a:prstGeom prst="rect">
            <a:avLst/>
          </a:prstGeom>
          <a:solidFill>
            <a:schemeClr val="tx1"/>
          </a:solidFill>
          <a:ln>
            <a:solidFill>
              <a:schemeClr val="tx1"/>
            </a:solidFill>
          </a:ln>
        </p:spPr>
        <p:txBody>
          <a:bodyPr wrap="square" lIns="36000" rIns="36000" rtlCol="0" anchor="ctr" anchorCtr="1">
            <a:noAutofit/>
          </a:bodyPr>
          <a:lstStyle/>
          <a:p>
            <a:pPr algn="ctr"/>
            <a:r>
              <a:rPr kumimoji="1" lang="en-US" altLang="ja-JP" sz="1400" dirty="0">
                <a:solidFill>
                  <a:schemeClr val="bg1"/>
                </a:solidFill>
                <a:latin typeface="Meiryo UI" panose="020B0604030504040204" pitchFamily="34" charset="-128"/>
                <a:ea typeface="Meiryo UI" panose="020B0604030504040204" pitchFamily="34" charset="-128"/>
              </a:rPr>
              <a:t>200V</a:t>
            </a:r>
            <a:endParaRPr kumimoji="1" lang="ja-JP" altLang="en-US" sz="1400">
              <a:solidFill>
                <a:schemeClr val="bg1"/>
              </a:solidFill>
              <a:latin typeface="Meiryo UI" panose="020B0604030504040204" pitchFamily="34" charset="-128"/>
              <a:ea typeface="Meiryo UI" panose="020B0604030504040204" pitchFamily="34" charset="-128"/>
            </a:endParaRPr>
          </a:p>
        </p:txBody>
      </p:sp>
      <p:sp>
        <p:nvSpPr>
          <p:cNvPr id="58" name="テキスト ボックス 57">
            <a:extLst>
              <a:ext uri="{FF2B5EF4-FFF2-40B4-BE49-F238E27FC236}">
                <a16:creationId xmlns:a16="http://schemas.microsoft.com/office/drawing/2014/main" id="{DB1E7198-3564-480A-7C5C-D181AF609C74}"/>
              </a:ext>
            </a:extLst>
          </p:cNvPr>
          <p:cNvSpPr txBox="1"/>
          <p:nvPr/>
        </p:nvSpPr>
        <p:spPr>
          <a:xfrm>
            <a:off x="5239092" y="1396584"/>
            <a:ext cx="1114573" cy="360000"/>
          </a:xfrm>
          <a:prstGeom prst="rect">
            <a:avLst/>
          </a:prstGeom>
          <a:solidFill>
            <a:schemeClr val="tx1"/>
          </a:solidFill>
          <a:ln>
            <a:solidFill>
              <a:schemeClr val="tx1"/>
            </a:solidFill>
          </a:ln>
        </p:spPr>
        <p:txBody>
          <a:bodyPr wrap="square" lIns="36000" rIns="36000" rtlCol="0" anchor="ctr" anchorCtr="1">
            <a:noAutofit/>
          </a:bodyPr>
          <a:lstStyle/>
          <a:p>
            <a:pPr algn="ctr"/>
            <a:r>
              <a:rPr kumimoji="1" lang="en-US" altLang="ja-JP" sz="1400" dirty="0">
                <a:solidFill>
                  <a:schemeClr val="bg1"/>
                </a:solidFill>
                <a:latin typeface="Meiryo UI" panose="020B0604030504040204" pitchFamily="34" charset="-128"/>
                <a:ea typeface="Meiryo UI" panose="020B0604030504040204" pitchFamily="34" charset="-128"/>
              </a:rPr>
              <a:t>100V</a:t>
            </a:r>
            <a:endParaRPr kumimoji="1" lang="ja-JP" altLang="en-US" sz="1400">
              <a:solidFill>
                <a:schemeClr val="bg1"/>
              </a:solidFill>
              <a:latin typeface="Meiryo UI" panose="020B0604030504040204" pitchFamily="34" charset="-128"/>
              <a:ea typeface="Meiryo UI" panose="020B0604030504040204" pitchFamily="34" charset="-128"/>
            </a:endParaRPr>
          </a:p>
        </p:txBody>
      </p:sp>
      <p:sp>
        <p:nvSpPr>
          <p:cNvPr id="59" name="テキスト ボックス 58">
            <a:extLst>
              <a:ext uri="{FF2B5EF4-FFF2-40B4-BE49-F238E27FC236}">
                <a16:creationId xmlns:a16="http://schemas.microsoft.com/office/drawing/2014/main" id="{83E492AE-62DC-2ADC-A514-85BC5F46AC8F}"/>
              </a:ext>
            </a:extLst>
          </p:cNvPr>
          <p:cNvSpPr txBox="1"/>
          <p:nvPr/>
        </p:nvSpPr>
        <p:spPr>
          <a:xfrm>
            <a:off x="3925580" y="989822"/>
            <a:ext cx="2494982" cy="360000"/>
          </a:xfrm>
          <a:prstGeom prst="rect">
            <a:avLst/>
          </a:prstGeom>
          <a:solidFill>
            <a:schemeClr val="tx1"/>
          </a:solidFill>
          <a:ln>
            <a:solidFill>
              <a:schemeClr val="tx1"/>
            </a:solidFill>
          </a:ln>
        </p:spPr>
        <p:txBody>
          <a:bodyPr wrap="square" lIns="36000" rIns="36000" rtlCol="0" anchor="ctr" anchorCtr="1">
            <a:noAutofit/>
          </a:bodyPr>
          <a:lstStyle/>
          <a:p>
            <a:pPr algn="ctr"/>
            <a:r>
              <a:rPr kumimoji="1" lang="ja-JP" altLang="en-US" sz="1400">
                <a:solidFill>
                  <a:schemeClr val="bg1"/>
                </a:solidFill>
                <a:latin typeface="Meiryo UI" panose="020B0604030504040204" pitchFamily="34" charset="-128"/>
                <a:ea typeface="Meiryo UI" panose="020B0604030504040204" pitchFamily="34" charset="-128"/>
              </a:rPr>
              <a:t>電源切替盤・開閉器</a:t>
            </a:r>
          </a:p>
        </p:txBody>
      </p:sp>
      <p:sp>
        <p:nvSpPr>
          <p:cNvPr id="60" name="テキスト ボックス 59">
            <a:extLst>
              <a:ext uri="{FF2B5EF4-FFF2-40B4-BE49-F238E27FC236}">
                <a16:creationId xmlns:a16="http://schemas.microsoft.com/office/drawing/2014/main" id="{73B780D8-38C9-12D6-ACE9-F3697CFC4E16}"/>
              </a:ext>
            </a:extLst>
          </p:cNvPr>
          <p:cNvSpPr txBox="1"/>
          <p:nvPr/>
        </p:nvSpPr>
        <p:spPr>
          <a:xfrm>
            <a:off x="3913182" y="2130277"/>
            <a:ext cx="2501614" cy="369332"/>
          </a:xfrm>
          <a:prstGeom prst="rect">
            <a:avLst/>
          </a:prstGeom>
          <a:solidFill>
            <a:schemeClr val="tx1"/>
          </a:solidFill>
          <a:ln>
            <a:solidFill>
              <a:schemeClr val="tx1"/>
            </a:solidFill>
          </a:ln>
        </p:spPr>
        <p:txBody>
          <a:bodyPr wrap="square" rtlCol="0" anchor="ctr" anchorCtr="1">
            <a:noAutofit/>
          </a:bodyPr>
          <a:lstStyle/>
          <a:p>
            <a:pPr algn="ctr"/>
            <a:r>
              <a:rPr kumimoji="1" lang="ja-JP" altLang="en-US" sz="1400">
                <a:solidFill>
                  <a:schemeClr val="bg1"/>
                </a:solidFill>
                <a:latin typeface="Meiryo UI" panose="020B0604030504040204" pitchFamily="34" charset="-128"/>
                <a:ea typeface="Meiryo UI" panose="020B0604030504040204" pitchFamily="34" charset="-128"/>
              </a:rPr>
              <a:t>コンセントボックス接続</a:t>
            </a:r>
          </a:p>
        </p:txBody>
      </p:sp>
      <p:sp>
        <p:nvSpPr>
          <p:cNvPr id="61" name="テキスト ボックス 60">
            <a:extLst>
              <a:ext uri="{FF2B5EF4-FFF2-40B4-BE49-F238E27FC236}">
                <a16:creationId xmlns:a16="http://schemas.microsoft.com/office/drawing/2014/main" id="{8EF6545C-C473-57DE-4DD6-D916897E9392}"/>
              </a:ext>
            </a:extLst>
          </p:cNvPr>
          <p:cNvSpPr txBox="1"/>
          <p:nvPr/>
        </p:nvSpPr>
        <p:spPr>
          <a:xfrm>
            <a:off x="356538" y="8806551"/>
            <a:ext cx="2501614"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自家発電機の暖機完了・停止</a:t>
            </a:r>
          </a:p>
        </p:txBody>
      </p:sp>
      <p:sp>
        <p:nvSpPr>
          <p:cNvPr id="62" name="テキスト ボックス 61">
            <a:extLst>
              <a:ext uri="{FF2B5EF4-FFF2-40B4-BE49-F238E27FC236}">
                <a16:creationId xmlns:a16="http://schemas.microsoft.com/office/drawing/2014/main" id="{EEACCC2B-586B-0673-453E-D723CD0B0066}"/>
              </a:ext>
            </a:extLst>
          </p:cNvPr>
          <p:cNvSpPr txBox="1"/>
          <p:nvPr/>
        </p:nvSpPr>
        <p:spPr>
          <a:xfrm>
            <a:off x="3923651" y="2862771"/>
            <a:ext cx="2501614"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自家発電機の運転</a:t>
            </a:r>
          </a:p>
        </p:txBody>
      </p:sp>
      <p:sp>
        <p:nvSpPr>
          <p:cNvPr id="65" name="テキスト ボックス 64">
            <a:extLst>
              <a:ext uri="{FF2B5EF4-FFF2-40B4-BE49-F238E27FC236}">
                <a16:creationId xmlns:a16="http://schemas.microsoft.com/office/drawing/2014/main" id="{A689788E-DA8A-D180-1FE6-00BFE840FF0B}"/>
              </a:ext>
            </a:extLst>
          </p:cNvPr>
          <p:cNvSpPr txBox="1"/>
          <p:nvPr/>
        </p:nvSpPr>
        <p:spPr>
          <a:xfrm>
            <a:off x="3961117" y="3870757"/>
            <a:ext cx="2494982"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ブレーカーオン</a:t>
            </a:r>
          </a:p>
        </p:txBody>
      </p:sp>
      <p:sp>
        <p:nvSpPr>
          <p:cNvPr id="66" name="テキスト ボックス 65">
            <a:extLst>
              <a:ext uri="{FF2B5EF4-FFF2-40B4-BE49-F238E27FC236}">
                <a16:creationId xmlns:a16="http://schemas.microsoft.com/office/drawing/2014/main" id="{D19A6C2F-780A-62D3-1A4A-BBFDE0AD0206}"/>
              </a:ext>
            </a:extLst>
          </p:cNvPr>
          <p:cNvSpPr txBox="1"/>
          <p:nvPr/>
        </p:nvSpPr>
        <p:spPr>
          <a:xfrm>
            <a:off x="4110309" y="4743604"/>
            <a:ext cx="2257566" cy="496184"/>
          </a:xfrm>
          <a:prstGeom prst="rect">
            <a:avLst/>
          </a:prstGeom>
          <a:solidFill>
            <a:schemeClr val="tx1"/>
          </a:solidFill>
          <a:ln>
            <a:solidFill>
              <a:schemeClr val="tx1"/>
            </a:solidFill>
          </a:ln>
        </p:spPr>
        <p:txBody>
          <a:bodyPr wrap="square" lIns="36000" rIns="36000" rtlCol="0" anchor="ctr" anchorCtr="1">
            <a:noAutofit/>
          </a:bodyPr>
          <a:lstStyle/>
          <a:p>
            <a:pPr algn="ctr"/>
            <a:r>
              <a:rPr kumimoji="1" lang="ja-JP" altLang="en-US" sz="1400">
                <a:solidFill>
                  <a:schemeClr val="bg1"/>
                </a:solidFill>
                <a:latin typeface="Meiryo UI" panose="020B0604030504040204" pitchFamily="34" charset="-128"/>
                <a:ea typeface="Meiryo UI" panose="020B0604030504040204" pitchFamily="34" charset="-128"/>
              </a:rPr>
              <a:t>自家発で稼動させる機器</a:t>
            </a:r>
            <a:endParaRPr kumimoji="1" lang="en-US" altLang="ja-JP" sz="1400" dirty="0">
              <a:solidFill>
                <a:schemeClr val="bg1"/>
              </a:solidFill>
              <a:latin typeface="Meiryo UI" panose="020B0604030504040204" pitchFamily="34" charset="-128"/>
              <a:ea typeface="Meiryo UI" panose="020B0604030504040204" pitchFamily="34" charset="-128"/>
            </a:endParaRPr>
          </a:p>
          <a:p>
            <a:pPr algn="ctr"/>
            <a:r>
              <a:rPr kumimoji="1" lang="ja-JP" altLang="en-US" sz="1400">
                <a:solidFill>
                  <a:schemeClr val="bg1"/>
                </a:solidFill>
                <a:latin typeface="Meiryo UI" panose="020B0604030504040204" pitchFamily="34" charset="-128"/>
                <a:ea typeface="Meiryo UI" panose="020B0604030504040204" pitchFamily="34" charset="-128"/>
              </a:rPr>
              <a:t>の個別ブレーカーのみ</a:t>
            </a:r>
          </a:p>
        </p:txBody>
      </p:sp>
      <p:sp>
        <p:nvSpPr>
          <p:cNvPr id="67" name="テキスト ボックス 66">
            <a:extLst>
              <a:ext uri="{FF2B5EF4-FFF2-40B4-BE49-F238E27FC236}">
                <a16:creationId xmlns:a16="http://schemas.microsoft.com/office/drawing/2014/main" id="{EF1431FF-227C-689B-5250-726152B20DF5}"/>
              </a:ext>
            </a:extLst>
          </p:cNvPr>
          <p:cNvSpPr txBox="1"/>
          <p:nvPr/>
        </p:nvSpPr>
        <p:spPr>
          <a:xfrm>
            <a:off x="4082949" y="4311382"/>
            <a:ext cx="2257566" cy="360000"/>
          </a:xfrm>
          <a:prstGeom prst="rect">
            <a:avLst/>
          </a:prstGeom>
          <a:solidFill>
            <a:schemeClr val="tx1"/>
          </a:solidFill>
          <a:ln>
            <a:solidFill>
              <a:schemeClr val="tx1"/>
            </a:solidFill>
          </a:ln>
        </p:spPr>
        <p:txBody>
          <a:bodyPr wrap="square" lIns="36000" rIns="36000" rtlCol="0" anchor="ctr" anchorCtr="1">
            <a:noAutofit/>
          </a:bodyPr>
          <a:lstStyle/>
          <a:p>
            <a:pPr algn="ctr"/>
            <a:r>
              <a:rPr kumimoji="1" lang="ja-JP" altLang="en-US" sz="1400">
                <a:solidFill>
                  <a:schemeClr val="bg1"/>
                </a:solidFill>
                <a:latin typeface="Meiryo UI" panose="020B0604030504040204" pitchFamily="34" charset="-128"/>
                <a:ea typeface="Meiryo UI" panose="020B0604030504040204" pitchFamily="34" charset="-128"/>
              </a:rPr>
              <a:t>主幹ブレーカー</a:t>
            </a:r>
          </a:p>
        </p:txBody>
      </p:sp>
      <p:sp>
        <p:nvSpPr>
          <p:cNvPr id="68" name="テキスト ボックス 67">
            <a:extLst>
              <a:ext uri="{FF2B5EF4-FFF2-40B4-BE49-F238E27FC236}">
                <a16:creationId xmlns:a16="http://schemas.microsoft.com/office/drawing/2014/main" id="{30E298E4-00D0-365C-0B61-AC1D1C5E118C}"/>
              </a:ext>
            </a:extLst>
          </p:cNvPr>
          <p:cNvSpPr txBox="1"/>
          <p:nvPr/>
        </p:nvSpPr>
        <p:spPr>
          <a:xfrm>
            <a:off x="3940083" y="7693943"/>
            <a:ext cx="2501614"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計量器の作動確認</a:t>
            </a:r>
          </a:p>
        </p:txBody>
      </p:sp>
      <p:sp>
        <p:nvSpPr>
          <p:cNvPr id="71" name="テキスト ボックス 70">
            <a:extLst>
              <a:ext uri="{FF2B5EF4-FFF2-40B4-BE49-F238E27FC236}">
                <a16:creationId xmlns:a16="http://schemas.microsoft.com/office/drawing/2014/main" id="{B89B1D59-9E9E-4DF4-B6D2-9BEFDEE266FA}"/>
              </a:ext>
            </a:extLst>
          </p:cNvPr>
          <p:cNvSpPr txBox="1"/>
          <p:nvPr/>
        </p:nvSpPr>
        <p:spPr>
          <a:xfrm>
            <a:off x="3946715" y="5626284"/>
            <a:ext cx="2494982"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各電子機器の電源オン</a:t>
            </a:r>
          </a:p>
        </p:txBody>
      </p:sp>
      <p:sp>
        <p:nvSpPr>
          <p:cNvPr id="72" name="テキスト ボックス 71">
            <a:extLst>
              <a:ext uri="{FF2B5EF4-FFF2-40B4-BE49-F238E27FC236}">
                <a16:creationId xmlns:a16="http://schemas.microsoft.com/office/drawing/2014/main" id="{E39E29BC-E56F-03AA-6FEC-84127AA8BD47}"/>
              </a:ext>
            </a:extLst>
          </p:cNvPr>
          <p:cNvSpPr txBox="1"/>
          <p:nvPr/>
        </p:nvSpPr>
        <p:spPr>
          <a:xfrm>
            <a:off x="4653197" y="6505822"/>
            <a:ext cx="1188000" cy="360000"/>
          </a:xfrm>
          <a:prstGeom prst="rect">
            <a:avLst/>
          </a:prstGeom>
          <a:solidFill>
            <a:schemeClr val="tx1"/>
          </a:solidFill>
          <a:ln>
            <a:solidFill>
              <a:schemeClr val="tx1"/>
            </a:solidFill>
          </a:ln>
        </p:spPr>
        <p:txBody>
          <a:bodyPr wrap="square" rtlCol="0" anchor="ctr" anchorCtr="1">
            <a:noAutofit/>
          </a:bodyPr>
          <a:lstStyle/>
          <a:p>
            <a:pPr algn="ctr"/>
            <a:r>
              <a:rPr kumimoji="1" lang="en-US" altLang="ja-JP" sz="1400" dirty="0">
                <a:solidFill>
                  <a:schemeClr val="bg1"/>
                </a:solidFill>
                <a:latin typeface="Meiryo UI" panose="020B0604030504040204" pitchFamily="34" charset="-128"/>
                <a:ea typeface="Meiryo UI" panose="020B0604030504040204" pitchFamily="34" charset="-128"/>
              </a:rPr>
              <a:t>POS</a:t>
            </a:r>
            <a:r>
              <a:rPr kumimoji="1" lang="ja-JP" altLang="en-US" sz="1400">
                <a:solidFill>
                  <a:schemeClr val="bg1"/>
                </a:solidFill>
                <a:latin typeface="Meiryo UI" panose="020B0604030504040204" pitchFamily="34" charset="-128"/>
                <a:ea typeface="Meiryo UI" panose="020B0604030504040204" pitchFamily="34" charset="-128"/>
              </a:rPr>
              <a:t>本体</a:t>
            </a:r>
          </a:p>
        </p:txBody>
      </p:sp>
      <p:sp>
        <p:nvSpPr>
          <p:cNvPr id="73" name="テキスト ボックス 72">
            <a:extLst>
              <a:ext uri="{FF2B5EF4-FFF2-40B4-BE49-F238E27FC236}">
                <a16:creationId xmlns:a16="http://schemas.microsoft.com/office/drawing/2014/main" id="{15C87998-19E8-058C-136C-871709A3AA73}"/>
              </a:ext>
            </a:extLst>
          </p:cNvPr>
          <p:cNvSpPr txBox="1"/>
          <p:nvPr/>
        </p:nvSpPr>
        <p:spPr>
          <a:xfrm>
            <a:off x="4653197" y="6068943"/>
            <a:ext cx="1188000" cy="360000"/>
          </a:xfrm>
          <a:prstGeom prst="rect">
            <a:avLst/>
          </a:prstGeom>
          <a:solidFill>
            <a:schemeClr val="tx1"/>
          </a:solidFill>
          <a:ln>
            <a:solidFill>
              <a:schemeClr val="tx1"/>
            </a:solidFill>
          </a:ln>
        </p:spPr>
        <p:txBody>
          <a:bodyPr wrap="square" rtlCol="0" anchor="ctr" anchorCtr="1">
            <a:noAutofit/>
          </a:bodyPr>
          <a:lstStyle/>
          <a:p>
            <a:pPr algn="ctr"/>
            <a:r>
              <a:rPr kumimoji="1" lang="en-US" altLang="ja-JP" sz="1400" dirty="0">
                <a:solidFill>
                  <a:schemeClr val="bg1"/>
                </a:solidFill>
                <a:latin typeface="Meiryo UI" panose="020B0604030504040204" pitchFamily="34" charset="-128"/>
                <a:ea typeface="Meiryo UI" panose="020B0604030504040204" pitchFamily="34" charset="-128"/>
              </a:rPr>
              <a:t>SSC</a:t>
            </a:r>
            <a:endParaRPr kumimoji="1" lang="ja-JP" altLang="en-US" sz="1400">
              <a:solidFill>
                <a:schemeClr val="bg1"/>
              </a:solidFill>
              <a:latin typeface="Meiryo UI" panose="020B0604030504040204" pitchFamily="34" charset="-128"/>
              <a:ea typeface="Meiryo UI" panose="020B0604030504040204" pitchFamily="34" charset="-128"/>
            </a:endParaRPr>
          </a:p>
        </p:txBody>
      </p:sp>
      <p:sp>
        <p:nvSpPr>
          <p:cNvPr id="74" name="テキスト ボックス 73">
            <a:extLst>
              <a:ext uri="{FF2B5EF4-FFF2-40B4-BE49-F238E27FC236}">
                <a16:creationId xmlns:a16="http://schemas.microsoft.com/office/drawing/2014/main" id="{7FA96732-6467-22E0-EC75-206FD655353C}"/>
              </a:ext>
            </a:extLst>
          </p:cNvPr>
          <p:cNvSpPr txBox="1"/>
          <p:nvPr/>
        </p:nvSpPr>
        <p:spPr>
          <a:xfrm>
            <a:off x="4673639" y="6946659"/>
            <a:ext cx="1188000" cy="360000"/>
          </a:xfrm>
          <a:prstGeom prst="rect">
            <a:avLst/>
          </a:prstGeom>
          <a:solidFill>
            <a:schemeClr val="tx1"/>
          </a:solidFill>
          <a:ln>
            <a:solidFill>
              <a:schemeClr val="tx1"/>
            </a:solidFill>
          </a:ln>
        </p:spPr>
        <p:txBody>
          <a:bodyPr wrap="square" rtlCol="0" anchor="ctr" anchorCtr="1">
            <a:noAutofit/>
          </a:bodyPr>
          <a:lstStyle/>
          <a:p>
            <a:pPr algn="ctr"/>
            <a:r>
              <a:rPr kumimoji="1" lang="ja-JP" altLang="en-US" sz="1400">
                <a:solidFill>
                  <a:schemeClr val="bg1"/>
                </a:solidFill>
                <a:latin typeface="Meiryo UI" panose="020B0604030504040204" pitchFamily="34" charset="-128"/>
                <a:ea typeface="Meiryo UI" panose="020B0604030504040204" pitchFamily="34" charset="-128"/>
              </a:rPr>
              <a:t>外設機</a:t>
            </a:r>
          </a:p>
        </p:txBody>
      </p:sp>
      <p:sp>
        <p:nvSpPr>
          <p:cNvPr id="76" name="下矢印 75">
            <a:extLst>
              <a:ext uri="{FF2B5EF4-FFF2-40B4-BE49-F238E27FC236}">
                <a16:creationId xmlns:a16="http://schemas.microsoft.com/office/drawing/2014/main" id="{85C15D39-E849-CA10-64E1-C3F4BD94EEB3}"/>
              </a:ext>
            </a:extLst>
          </p:cNvPr>
          <p:cNvSpPr/>
          <p:nvPr/>
        </p:nvSpPr>
        <p:spPr>
          <a:xfrm>
            <a:off x="4789068" y="1824878"/>
            <a:ext cx="816909" cy="251064"/>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テキスト ボックス 77">
            <a:extLst>
              <a:ext uri="{FF2B5EF4-FFF2-40B4-BE49-F238E27FC236}">
                <a16:creationId xmlns:a16="http://schemas.microsoft.com/office/drawing/2014/main" id="{95D3E7E2-16E0-DA0F-AA5D-DBDC8C58C5CF}"/>
              </a:ext>
            </a:extLst>
          </p:cNvPr>
          <p:cNvSpPr txBox="1"/>
          <p:nvPr/>
        </p:nvSpPr>
        <p:spPr>
          <a:xfrm>
            <a:off x="3886998" y="3276878"/>
            <a:ext cx="2704188" cy="307777"/>
          </a:xfrm>
          <a:prstGeom prst="rect">
            <a:avLst/>
          </a:prstGeom>
          <a:noFill/>
        </p:spPr>
        <p:txBody>
          <a:bodyPr wrap="square">
            <a:spAutoFit/>
          </a:bodyPr>
          <a:lstStyle/>
          <a:p>
            <a:pPr marL="293688" indent="-107950" algn="ctr">
              <a:buFont typeface="Arial" panose="020B0604020202020204" pitchFamily="34" charset="0"/>
              <a:buChar char="•"/>
            </a:pPr>
            <a:r>
              <a:rPr kumimoji="1" lang="ja-JP" altLang="en-US" sz="1400">
                <a:latin typeface="Meiryo UI" panose="020B0604030504040204" pitchFamily="34" charset="-128"/>
                <a:ea typeface="Meiryo UI" panose="020B0604030504040204" pitchFamily="34" charset="-128"/>
              </a:rPr>
              <a:t>電源スイッチ（ブレーカー）オン</a:t>
            </a:r>
          </a:p>
        </p:txBody>
      </p:sp>
      <p:sp>
        <p:nvSpPr>
          <p:cNvPr id="80" name="テキスト ボックス 79">
            <a:extLst>
              <a:ext uri="{FF2B5EF4-FFF2-40B4-BE49-F238E27FC236}">
                <a16:creationId xmlns:a16="http://schemas.microsoft.com/office/drawing/2014/main" id="{87F7DA5B-CECA-1CC6-07D9-9AB6C07DE3C7}"/>
              </a:ext>
            </a:extLst>
          </p:cNvPr>
          <p:cNvSpPr txBox="1"/>
          <p:nvPr/>
        </p:nvSpPr>
        <p:spPr>
          <a:xfrm>
            <a:off x="3922263" y="8991217"/>
            <a:ext cx="2501614" cy="369333"/>
          </a:xfrm>
          <a:prstGeom prst="rect">
            <a:avLst/>
          </a:prstGeom>
          <a:solidFill>
            <a:srgbClr val="FFFF00"/>
          </a:solidFill>
          <a:ln>
            <a:solidFill>
              <a:schemeClr val="tx1"/>
            </a:solidFill>
          </a:ln>
        </p:spPr>
        <p:txBody>
          <a:bodyPr wrap="square" rtlCol="0" anchor="ctr" anchorCtr="1">
            <a:noAutofit/>
          </a:bodyPr>
          <a:lstStyle/>
          <a:p>
            <a:pPr algn="ctr"/>
            <a:r>
              <a:rPr kumimoji="1" lang="ja-JP" altLang="en-US" sz="1400">
                <a:latin typeface="Meiryo UI" panose="020B0604030504040204" pitchFamily="34" charset="-128"/>
                <a:ea typeface="Meiryo UI" panose="020B0604030504040204" pitchFamily="34" charset="-128"/>
              </a:rPr>
              <a:t>油出し検査・在庫確認へ</a:t>
            </a:r>
          </a:p>
        </p:txBody>
      </p:sp>
      <p:sp>
        <p:nvSpPr>
          <p:cNvPr id="81" name="下矢印 80">
            <a:extLst>
              <a:ext uri="{FF2B5EF4-FFF2-40B4-BE49-F238E27FC236}">
                <a16:creationId xmlns:a16="http://schemas.microsoft.com/office/drawing/2014/main" id="{F93FEDF3-DC75-31E8-FC15-B8029BCD20B4}"/>
              </a:ext>
            </a:extLst>
          </p:cNvPr>
          <p:cNvSpPr/>
          <p:nvPr/>
        </p:nvSpPr>
        <p:spPr>
          <a:xfrm>
            <a:off x="4789068" y="2553944"/>
            <a:ext cx="816909" cy="251064"/>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下矢印 81">
            <a:extLst>
              <a:ext uri="{FF2B5EF4-FFF2-40B4-BE49-F238E27FC236}">
                <a16:creationId xmlns:a16="http://schemas.microsoft.com/office/drawing/2014/main" id="{FB53AA5F-85A8-3755-CDC3-3013C03E940F}"/>
              </a:ext>
            </a:extLst>
          </p:cNvPr>
          <p:cNvSpPr/>
          <p:nvPr/>
        </p:nvSpPr>
        <p:spPr>
          <a:xfrm>
            <a:off x="4789068" y="3566288"/>
            <a:ext cx="816909" cy="251064"/>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下矢印 82">
            <a:extLst>
              <a:ext uri="{FF2B5EF4-FFF2-40B4-BE49-F238E27FC236}">
                <a16:creationId xmlns:a16="http://schemas.microsoft.com/office/drawing/2014/main" id="{E0A58681-02FE-FF77-BF10-ADFA3B7518AD}"/>
              </a:ext>
            </a:extLst>
          </p:cNvPr>
          <p:cNvSpPr/>
          <p:nvPr/>
        </p:nvSpPr>
        <p:spPr>
          <a:xfrm>
            <a:off x="4764616" y="5305579"/>
            <a:ext cx="816909" cy="251064"/>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下矢印 83">
            <a:extLst>
              <a:ext uri="{FF2B5EF4-FFF2-40B4-BE49-F238E27FC236}">
                <a16:creationId xmlns:a16="http://schemas.microsoft.com/office/drawing/2014/main" id="{FB4F7BCE-2275-7764-379F-E4CC1F6B7EA2}"/>
              </a:ext>
            </a:extLst>
          </p:cNvPr>
          <p:cNvSpPr/>
          <p:nvPr/>
        </p:nvSpPr>
        <p:spPr>
          <a:xfrm>
            <a:off x="4838742" y="7371566"/>
            <a:ext cx="816909" cy="251064"/>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下矢印 84">
            <a:extLst>
              <a:ext uri="{FF2B5EF4-FFF2-40B4-BE49-F238E27FC236}">
                <a16:creationId xmlns:a16="http://schemas.microsoft.com/office/drawing/2014/main" id="{041956BA-77C1-D399-3FF9-B16F406CFD23}"/>
              </a:ext>
            </a:extLst>
          </p:cNvPr>
          <p:cNvSpPr/>
          <p:nvPr/>
        </p:nvSpPr>
        <p:spPr>
          <a:xfrm>
            <a:off x="4720719" y="8651981"/>
            <a:ext cx="816909" cy="251064"/>
          </a:xfrm>
          <a:prstGeom prst="downArrow">
            <a:avLst/>
          </a:prstGeom>
          <a:solidFill>
            <a:schemeClr val="bg1"/>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テキスト ボックス 85">
            <a:extLst>
              <a:ext uri="{FF2B5EF4-FFF2-40B4-BE49-F238E27FC236}">
                <a16:creationId xmlns:a16="http://schemas.microsoft.com/office/drawing/2014/main" id="{C6278067-ABB3-876F-B06B-D259DF5D4295}"/>
              </a:ext>
            </a:extLst>
          </p:cNvPr>
          <p:cNvSpPr txBox="1"/>
          <p:nvPr/>
        </p:nvSpPr>
        <p:spPr>
          <a:xfrm>
            <a:off x="3785859" y="8072874"/>
            <a:ext cx="2922673" cy="523220"/>
          </a:xfrm>
          <a:prstGeom prst="rect">
            <a:avLst/>
          </a:prstGeom>
          <a:noFill/>
        </p:spPr>
        <p:txBody>
          <a:bodyPr wrap="square">
            <a:spAutoFit/>
          </a:bodyPr>
          <a:lstStyle/>
          <a:p>
            <a:pPr marL="293688" indent="-107950">
              <a:buFont typeface="Arial" panose="020B0604020202020204" pitchFamily="34" charset="0"/>
              <a:buChar char="•"/>
            </a:pPr>
            <a:r>
              <a:rPr kumimoji="1" lang="ja-JP" altLang="en-US" sz="1400">
                <a:latin typeface="Meiryo UI" panose="020B0604030504040204" pitchFamily="34" charset="-128"/>
                <a:ea typeface="Meiryo UI" panose="020B0604030504040204" pitchFamily="34" charset="-128"/>
              </a:rPr>
              <a:t>ノズル操作による</a:t>
            </a:r>
            <a:endParaRPr kumimoji="1" lang="en-US" altLang="ja-JP" sz="1400" dirty="0">
              <a:latin typeface="Meiryo UI" panose="020B0604030504040204" pitchFamily="34" charset="-128"/>
              <a:ea typeface="Meiryo UI" panose="020B0604030504040204" pitchFamily="34" charset="-128"/>
            </a:endParaRPr>
          </a:p>
          <a:p>
            <a:pPr marL="185738"/>
            <a:r>
              <a:rPr kumimoji="1" lang="ja-JP" altLang="en-US" sz="1400">
                <a:latin typeface="Meiryo UI" panose="020B0604030504040204" pitchFamily="34" charset="-128"/>
                <a:ea typeface="Meiryo UI" panose="020B0604030504040204" pitchFamily="34" charset="-128"/>
              </a:rPr>
              <a:t>　ポンプ作動とプーリーの回転方向</a:t>
            </a:r>
          </a:p>
        </p:txBody>
      </p:sp>
      <p:sp>
        <p:nvSpPr>
          <p:cNvPr id="87" name="テキスト ボックス 86">
            <a:extLst>
              <a:ext uri="{FF2B5EF4-FFF2-40B4-BE49-F238E27FC236}">
                <a16:creationId xmlns:a16="http://schemas.microsoft.com/office/drawing/2014/main" id="{BC727B18-7D9F-E8DE-BDCD-194B5E7FFBA3}"/>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6</a:t>
            </a:r>
            <a:endParaRPr kumimoji="1" lang="ja-JP" altLang="en-US"/>
          </a:p>
        </p:txBody>
      </p:sp>
      <p:sp>
        <p:nvSpPr>
          <p:cNvPr id="2" name="爆発 1 1">
            <a:extLst>
              <a:ext uri="{FF2B5EF4-FFF2-40B4-BE49-F238E27FC236}">
                <a16:creationId xmlns:a16="http://schemas.microsoft.com/office/drawing/2014/main" id="{5C5BE058-A669-7CF4-CAD4-0BB2F76AC779}"/>
              </a:ext>
            </a:extLst>
          </p:cNvPr>
          <p:cNvSpPr/>
          <p:nvPr/>
        </p:nvSpPr>
        <p:spPr>
          <a:xfrm>
            <a:off x="176633" y="1274048"/>
            <a:ext cx="1475285" cy="863948"/>
          </a:xfrm>
          <a:prstGeom prst="irregularSeal1">
            <a:avLst/>
          </a:prstGeom>
          <a:solidFill>
            <a:schemeClr val="bg1"/>
          </a:solidFill>
          <a:ln w="12700">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457200" rtl="0" eaLnBrk="1" fontAlgn="auto" latinLnBrk="0" hangingPunct="1">
              <a:lnSpc>
                <a:spcPct val="100000"/>
              </a:lnSpc>
              <a:spcBef>
                <a:spcPts val="0"/>
              </a:spcBef>
              <a:spcAft>
                <a:spcPts val="0"/>
              </a:spcAft>
              <a:buClrTx/>
              <a:buSzTx/>
              <a:buFontTx/>
              <a:buNone/>
              <a:tabLst/>
            </a:pPr>
            <a:r>
              <a:rPr kumimoji="1" lang="ja-JP" altLang="en-US" sz="14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停電発生</a:t>
            </a:r>
            <a:endPar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7022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EFC961D-B8DC-9D99-3C3C-7189E7609A55}"/>
              </a:ext>
            </a:extLst>
          </p:cNvPr>
          <p:cNvSpPr txBox="1"/>
          <p:nvPr/>
        </p:nvSpPr>
        <p:spPr>
          <a:xfrm>
            <a:off x="173862" y="415551"/>
            <a:ext cx="3431754" cy="400110"/>
          </a:xfrm>
          <a:prstGeom prst="rect">
            <a:avLst/>
          </a:prstGeom>
          <a:noFill/>
        </p:spPr>
        <p:txBody>
          <a:bodyPr wrap="square">
            <a:spAutoFit/>
          </a:bodyPr>
          <a:lstStyle/>
          <a:p>
            <a:r>
              <a:rPr kumimoji="1" lang="ja-JP" altLang="en-US">
                <a:latin typeface="Meiryo UI" panose="020B0604030504040204" pitchFamily="34" charset="-128"/>
                <a:ea typeface="Meiryo UI" panose="020B0604030504040204" pitchFamily="34" charset="-128"/>
              </a:rPr>
              <a:t>油出し検査・</a:t>
            </a:r>
            <a:r>
              <a:rPr kumimoji="1" lang="ja-JP" altLang="en-US" sz="2000">
                <a:latin typeface="Meiryo UI" panose="020B0604030504040204" pitchFamily="34" charset="-128"/>
                <a:ea typeface="Meiryo UI" panose="020B0604030504040204" pitchFamily="34" charset="-128"/>
              </a:rPr>
              <a:t>在庫量</a:t>
            </a:r>
            <a:r>
              <a:rPr kumimoji="1" lang="ja-JP" altLang="en-US">
                <a:latin typeface="Meiryo UI" panose="020B0604030504040204" pitchFamily="34" charset="-128"/>
                <a:ea typeface="Meiryo UI" panose="020B0604030504040204" pitchFamily="34" charset="-128"/>
              </a:rPr>
              <a:t>確認</a:t>
            </a:r>
            <a:endParaRPr lang="ja-JP" altLang="en-US"/>
          </a:p>
        </p:txBody>
      </p:sp>
      <p:sp>
        <p:nvSpPr>
          <p:cNvPr id="8" name="四角形: 角を丸くする 6">
            <a:extLst>
              <a:ext uri="{FF2B5EF4-FFF2-40B4-BE49-F238E27FC236}">
                <a16:creationId xmlns:a16="http://schemas.microsoft.com/office/drawing/2014/main" id="{4D60288C-2BFE-E23B-4102-1BC0B42146D5}"/>
              </a:ext>
            </a:extLst>
          </p:cNvPr>
          <p:cNvSpPr/>
          <p:nvPr/>
        </p:nvSpPr>
        <p:spPr>
          <a:xfrm>
            <a:off x="398139" y="858552"/>
            <a:ext cx="946369" cy="369332"/>
          </a:xfrm>
          <a:prstGeom prst="roundRect">
            <a:avLst/>
          </a:prstGeom>
          <a:solidFill>
            <a:srgbClr val="FF66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a:solidFill>
                  <a:schemeClr val="bg1"/>
                </a:solidFill>
                <a:latin typeface="メイリオ" panose="020B0604030504040204" pitchFamily="50" charset="-128"/>
                <a:ea typeface="メイリオ" panose="020B0604030504040204" pitchFamily="50" charset="-128"/>
              </a:rPr>
              <a:t>油出し検査</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A3D64AC-5E3F-4092-BD47-7D370C914F16}"/>
              </a:ext>
            </a:extLst>
          </p:cNvPr>
          <p:cNvSpPr txBox="1"/>
          <p:nvPr/>
        </p:nvSpPr>
        <p:spPr>
          <a:xfrm>
            <a:off x="398139" y="1262794"/>
            <a:ext cx="6300115" cy="261610"/>
          </a:xfrm>
          <a:prstGeom prst="rect">
            <a:avLst/>
          </a:prstGeom>
          <a:noFill/>
        </p:spPr>
        <p:txBody>
          <a:bodyPr wrap="square">
            <a:spAutoFit/>
          </a:bodyPr>
          <a:lstStyle/>
          <a:p>
            <a:r>
              <a:rPr kumimoji="1" lang="ja-JP" altLang="en-US" sz="1100" u="sng">
                <a:latin typeface="Meiryo UI" panose="020B0604030504040204" pitchFamily="50" charset="-128"/>
                <a:ea typeface="Meiryo UI" panose="020B0604030504040204" pitchFamily="50" charset="-128"/>
              </a:rPr>
              <a:t>準備するもの</a:t>
            </a:r>
            <a:r>
              <a:rPr kumimoji="1" lang="ja-JP" altLang="en-US" sz="1100">
                <a:latin typeface="Meiryo UI" panose="020B0604030504040204" pitchFamily="50" charset="-128"/>
                <a:ea typeface="Meiryo UI" panose="020B0604030504040204" pitchFamily="50" charset="-128"/>
              </a:rPr>
              <a:t>：ガラス又は金属製のビーカー様のものまたはペール缶（容量は</a:t>
            </a:r>
            <a:r>
              <a:rPr kumimoji="1" lang="en-US" altLang="ja-JP" sz="1100" dirty="0">
                <a:latin typeface="Meiryo UI" panose="020B0604030504040204" pitchFamily="50" charset="-128"/>
                <a:ea typeface="Meiryo UI" panose="020B0604030504040204" pitchFamily="50" charset="-128"/>
              </a:rPr>
              <a:t>1L</a:t>
            </a:r>
            <a:r>
              <a:rPr kumimoji="1" lang="ja-JP" altLang="en-US" sz="1100">
                <a:latin typeface="Meiryo UI" panose="020B0604030504040204" pitchFamily="50" charset="-128"/>
                <a:ea typeface="Meiryo UI" panose="020B0604030504040204" pitchFamily="50" charset="-128"/>
              </a:rPr>
              <a:t>以上）、携行缶、消火器、水</a:t>
            </a:r>
            <a:endParaRPr kumimoji="1" lang="en-US" altLang="ja-JP" sz="11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A8CFACE-C84E-3BAB-F100-0A34846FCCFC}"/>
              </a:ext>
            </a:extLst>
          </p:cNvPr>
          <p:cNvSpPr txBox="1"/>
          <p:nvPr/>
        </p:nvSpPr>
        <p:spPr>
          <a:xfrm>
            <a:off x="398140" y="1579326"/>
            <a:ext cx="6300114" cy="600164"/>
          </a:xfrm>
          <a:prstGeom prst="rect">
            <a:avLst/>
          </a:prstGeom>
          <a:noFill/>
        </p:spPr>
        <p:txBody>
          <a:bodyPr wrap="square">
            <a:spAutoFit/>
          </a:bodyPr>
          <a:lstStyle/>
          <a:p>
            <a:r>
              <a:rPr kumimoji="1" lang="ja-JP" altLang="en-US" sz="1100" u="sng">
                <a:latin typeface="Meiryo UI" panose="020B0604030504040204" pitchFamily="50" charset="-128"/>
                <a:ea typeface="Meiryo UI" panose="020B0604030504040204" pitchFamily="50" charset="-128"/>
              </a:rPr>
              <a:t>準備</a:t>
            </a:r>
            <a:r>
              <a:rPr kumimoji="1" lang="ja-JP" altLang="en-US" sz="1100">
                <a:latin typeface="Meiryo UI" panose="020B0604030504040204" pitchFamily="50" charset="-128"/>
                <a:ea typeface="Meiryo UI" panose="020B0604030504040204" pitchFamily="50" charset="-128"/>
              </a:rPr>
              <a:t>：静電気対策として油出し検査を行なう土間に水を撒き、傍らに消火器を置く。</a:t>
            </a:r>
            <a:endParaRPr kumimoji="1" lang="en-US" altLang="ja-JP" sz="1100" dirty="0">
              <a:latin typeface="Meiryo UI" panose="020B0604030504040204" pitchFamily="50" charset="-128"/>
              <a:ea typeface="Meiryo UI" panose="020B0604030504040204" pitchFamily="50" charset="-128"/>
            </a:endParaRPr>
          </a:p>
          <a:p>
            <a:r>
              <a:rPr kumimoji="1" lang="ja-JP" altLang="en-US" sz="1100">
                <a:latin typeface="Meiryo UI" panose="020B0604030504040204" pitchFamily="50" charset="-128"/>
                <a:ea typeface="Meiryo UI" panose="020B0604030504040204" pitchFamily="50" charset="-128"/>
              </a:rPr>
              <a:t>次に、鼻切りを行なう。鼻切りとは、地震の揺れの影響を受けることが無い地下タンクからノズルまでの配管内の油を検査の前に携行缶に吐出する作業（固定式計量機では</a:t>
            </a:r>
            <a:r>
              <a:rPr kumimoji="1" lang="en-US" altLang="ja-JP" sz="1100" dirty="0">
                <a:latin typeface="Meiryo UI" panose="020B0604030504040204" pitchFamily="50" charset="-128"/>
                <a:ea typeface="Meiryo UI" panose="020B0604030504040204" pitchFamily="50" charset="-128"/>
              </a:rPr>
              <a:t>5L</a:t>
            </a:r>
            <a:r>
              <a:rPr kumimoji="1" lang="ja-JP" altLang="en-US" sz="1100">
                <a:latin typeface="Meiryo UI" panose="020B0604030504040204" pitchFamily="50" charset="-128"/>
                <a:ea typeface="Meiryo UI" panose="020B0604030504040204" pitchFamily="50" charset="-128"/>
              </a:rPr>
              <a:t>、懸垂式計量機では</a:t>
            </a:r>
            <a:r>
              <a:rPr kumimoji="1" lang="en-US" altLang="ja-JP" sz="1100" dirty="0">
                <a:latin typeface="Meiryo UI" panose="020B0604030504040204" pitchFamily="50" charset="-128"/>
                <a:ea typeface="Meiryo UI" panose="020B0604030504040204" pitchFamily="50" charset="-128"/>
              </a:rPr>
              <a:t>20L</a:t>
            </a:r>
            <a:r>
              <a:rPr kumimoji="1" lang="ja-JP" altLang="en-US" sz="110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要事前確認）。</a:t>
            </a:r>
            <a:endParaRPr kumimoji="1" lang="en-US" altLang="ja-JP" sz="11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8D312C8-27CE-5AB6-2629-57A4ECFEA94B}"/>
              </a:ext>
            </a:extLst>
          </p:cNvPr>
          <p:cNvSpPr txBox="1"/>
          <p:nvPr/>
        </p:nvSpPr>
        <p:spPr>
          <a:xfrm>
            <a:off x="398139" y="2232070"/>
            <a:ext cx="5922605" cy="261610"/>
          </a:xfrm>
          <a:prstGeom prst="rect">
            <a:avLst/>
          </a:prstGeom>
          <a:noFill/>
        </p:spPr>
        <p:txBody>
          <a:bodyPr wrap="square">
            <a:spAutoFit/>
          </a:bodyPr>
          <a:lstStyle/>
          <a:p>
            <a:r>
              <a:rPr kumimoji="1" lang="ja-JP" altLang="en-US" sz="1100" u="sng">
                <a:latin typeface="Meiryo UI" panose="020B0604030504040204" pitchFamily="50" charset="-128"/>
                <a:ea typeface="Meiryo UI" panose="020B0604030504040204" pitchFamily="50" charset="-128"/>
              </a:rPr>
              <a:t>油出し検査</a:t>
            </a:r>
            <a:r>
              <a:rPr kumimoji="1" lang="ja-JP" altLang="en-US" sz="1100">
                <a:latin typeface="Meiryo UI" panose="020B0604030504040204" pitchFamily="50" charset="-128"/>
                <a:ea typeface="Meiryo UI" panose="020B0604030504040204" pitchFamily="50" charset="-128"/>
              </a:rPr>
              <a:t>：ビーカー様のものに吐出し目視確認とポンプのエア噛みしないかの確認</a:t>
            </a:r>
            <a:endParaRPr kumimoji="1" lang="en-US" altLang="ja-JP" sz="11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1C79E17-FEFA-1748-5CAB-6515EE704642}"/>
              </a:ext>
            </a:extLst>
          </p:cNvPr>
          <p:cNvSpPr txBox="1"/>
          <p:nvPr/>
        </p:nvSpPr>
        <p:spPr>
          <a:xfrm>
            <a:off x="4335580" y="3178118"/>
            <a:ext cx="2087254" cy="938719"/>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スラッジで混濁</a:t>
            </a:r>
            <a:r>
              <a:rPr lang="ja-JP" altLang="en-US" sz="1100">
                <a:latin typeface="Meiryo UI" panose="020B0604030504040204" pitchFamily="50" charset="-128"/>
                <a:ea typeface="Meiryo UI" panose="020B0604030504040204" pitchFamily="50" charset="-128"/>
              </a:rPr>
              <a:t>している</a:t>
            </a:r>
            <a:endParaRPr lang="en-US" altLang="ja-JP" sz="1100" dirty="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場合でも、数時間～</a:t>
            </a:r>
            <a:endParaRPr lang="en-US" altLang="ja-JP" sz="1100" dirty="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数日</a:t>
            </a:r>
            <a:r>
              <a:rPr lang="ja-JP" altLang="en-US" sz="1100" dirty="0">
                <a:latin typeface="Meiryo UI" panose="020B0604030504040204" pitchFamily="50" charset="-128"/>
                <a:ea typeface="Meiryo UI" panose="020B0604030504040204" pitchFamily="50" charset="-128"/>
              </a:rPr>
              <a:t>経過</a:t>
            </a:r>
            <a:r>
              <a:rPr lang="ja-JP" altLang="en-US" sz="1100">
                <a:latin typeface="Meiryo UI" panose="020B0604030504040204" pitchFamily="50" charset="-128"/>
                <a:ea typeface="Meiryo UI" panose="020B0604030504040204" pitchFamily="50" charset="-128"/>
              </a:rPr>
              <a:t>し、スラッジ</a:t>
            </a:r>
            <a:r>
              <a:rPr lang="ja-JP" altLang="en-US" sz="1100" dirty="0">
                <a:latin typeface="Meiryo UI" panose="020B0604030504040204" pitchFamily="50" charset="-128"/>
                <a:ea typeface="Meiryo UI" panose="020B0604030504040204" pitchFamily="50" charset="-128"/>
              </a:rPr>
              <a:t>が安定すれば供給可能となる場合もあるので、</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随時油出し検査</a:t>
            </a:r>
            <a:r>
              <a:rPr lang="ja-JP" altLang="en-US" sz="1100">
                <a:latin typeface="Meiryo UI" panose="020B0604030504040204" pitchFamily="50" charset="-128"/>
                <a:ea typeface="Meiryo UI" panose="020B0604030504040204" pitchFamily="50" charset="-128"/>
              </a:rPr>
              <a:t>を行なう。</a:t>
            </a:r>
            <a:endParaRPr lang="ja-JP" altLang="en-US" sz="11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8F760B9E-A601-9E4F-74A6-BF5BCF7D5AAC}"/>
              </a:ext>
            </a:extLst>
          </p:cNvPr>
          <p:cNvPicPr>
            <a:picLocks noChangeAspect="1"/>
          </p:cNvPicPr>
          <p:nvPr/>
        </p:nvPicPr>
        <p:blipFill>
          <a:blip r:embed="rId2"/>
          <a:stretch>
            <a:fillRect/>
          </a:stretch>
        </p:blipFill>
        <p:spPr>
          <a:xfrm>
            <a:off x="613281" y="2656864"/>
            <a:ext cx="2336742" cy="1564429"/>
          </a:xfrm>
          <a:prstGeom prst="rect">
            <a:avLst/>
          </a:prstGeom>
        </p:spPr>
      </p:pic>
      <p:pic>
        <p:nvPicPr>
          <p:cNvPr id="17" name="図 16">
            <a:extLst>
              <a:ext uri="{FF2B5EF4-FFF2-40B4-BE49-F238E27FC236}">
                <a16:creationId xmlns:a16="http://schemas.microsoft.com/office/drawing/2014/main" id="{238C59BD-BBE9-6AF0-BF7A-26FC7E155FD3}"/>
              </a:ext>
            </a:extLst>
          </p:cNvPr>
          <p:cNvPicPr>
            <a:picLocks noChangeAspect="1"/>
          </p:cNvPicPr>
          <p:nvPr/>
        </p:nvPicPr>
        <p:blipFill>
          <a:blip r:embed="rId3"/>
          <a:stretch>
            <a:fillRect/>
          </a:stretch>
        </p:blipFill>
        <p:spPr>
          <a:xfrm>
            <a:off x="3250116" y="2670024"/>
            <a:ext cx="1085464" cy="1564429"/>
          </a:xfrm>
          <a:prstGeom prst="rect">
            <a:avLst/>
          </a:prstGeom>
        </p:spPr>
      </p:pic>
      <p:sp>
        <p:nvSpPr>
          <p:cNvPr id="18" name="テキスト ボックス 17">
            <a:extLst>
              <a:ext uri="{FF2B5EF4-FFF2-40B4-BE49-F238E27FC236}">
                <a16:creationId xmlns:a16="http://schemas.microsoft.com/office/drawing/2014/main" id="{9EC1A2D6-61F5-E83E-B4AF-6CC33A9C6AEA}"/>
              </a:ext>
            </a:extLst>
          </p:cNvPr>
          <p:cNvSpPr txBox="1"/>
          <p:nvPr/>
        </p:nvSpPr>
        <p:spPr>
          <a:xfrm>
            <a:off x="242912" y="4271554"/>
            <a:ext cx="3091998" cy="261610"/>
          </a:xfrm>
          <a:prstGeom prst="rect">
            <a:avLst/>
          </a:prstGeom>
          <a:noFill/>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スラッジにより汚濁</a:t>
            </a:r>
            <a:r>
              <a:rPr lang="ja-JP" altLang="en-US" sz="1100">
                <a:latin typeface="Meiryo UI" panose="020B0604030504040204" pitchFamily="50" charset="-128"/>
                <a:ea typeface="Meiryo UI" panose="020B0604030504040204" pitchFamily="50" charset="-128"/>
              </a:rPr>
              <a:t>したガソリン（</a:t>
            </a:r>
            <a:r>
              <a:rPr lang="ja-JP" altLang="en-US" sz="1100" dirty="0">
                <a:latin typeface="Meiryo UI" panose="020B0604030504040204" pitchFamily="50" charset="-128"/>
                <a:ea typeface="Meiryo UI" panose="020B0604030504040204" pitchFamily="50" charset="-128"/>
              </a:rPr>
              <a:t>右）</a:t>
            </a:r>
          </a:p>
        </p:txBody>
      </p:sp>
      <p:sp>
        <p:nvSpPr>
          <p:cNvPr id="19" name="右矢印 18">
            <a:extLst>
              <a:ext uri="{FF2B5EF4-FFF2-40B4-BE49-F238E27FC236}">
                <a16:creationId xmlns:a16="http://schemas.microsoft.com/office/drawing/2014/main" id="{2F61B2B3-264F-8B08-6B38-D39C0285D4DE}"/>
              </a:ext>
            </a:extLst>
          </p:cNvPr>
          <p:cNvSpPr/>
          <p:nvPr/>
        </p:nvSpPr>
        <p:spPr>
          <a:xfrm>
            <a:off x="2769703" y="3582622"/>
            <a:ext cx="627821" cy="321024"/>
          </a:xfrm>
          <a:prstGeom prst="rightArrow">
            <a:avLst/>
          </a:prstGeom>
          <a:solidFill>
            <a:srgbClr val="FF6600"/>
          </a:solidFill>
          <a:ln w="127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四角形: 角を丸くする 6">
            <a:extLst>
              <a:ext uri="{FF2B5EF4-FFF2-40B4-BE49-F238E27FC236}">
                <a16:creationId xmlns:a16="http://schemas.microsoft.com/office/drawing/2014/main" id="{A398C97C-33FE-B504-06AB-B573623A54A4}"/>
              </a:ext>
            </a:extLst>
          </p:cNvPr>
          <p:cNvSpPr/>
          <p:nvPr/>
        </p:nvSpPr>
        <p:spPr>
          <a:xfrm>
            <a:off x="398139" y="4719714"/>
            <a:ext cx="1518796" cy="369332"/>
          </a:xfrm>
          <a:prstGeom prst="round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a:solidFill>
                  <a:schemeClr val="bg1"/>
                </a:solidFill>
                <a:latin typeface="メイリオ" panose="020B0604030504040204" pitchFamily="50" charset="-128"/>
                <a:ea typeface="メイリオ" panose="020B0604030504040204" pitchFamily="50" charset="-128"/>
              </a:rPr>
              <a:t>在庫量確認</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21" name="図 20">
            <a:extLst>
              <a:ext uri="{FF2B5EF4-FFF2-40B4-BE49-F238E27FC236}">
                <a16:creationId xmlns:a16="http://schemas.microsoft.com/office/drawing/2014/main" id="{C5781C77-DE7E-9605-78B4-689992402771}"/>
              </a:ext>
            </a:extLst>
          </p:cNvPr>
          <p:cNvPicPr>
            <a:picLocks noChangeAspect="1"/>
          </p:cNvPicPr>
          <p:nvPr/>
        </p:nvPicPr>
        <p:blipFill>
          <a:blip r:embed="rId4"/>
          <a:stretch>
            <a:fillRect/>
          </a:stretch>
        </p:blipFill>
        <p:spPr>
          <a:xfrm>
            <a:off x="398140" y="5160211"/>
            <a:ext cx="6204062" cy="4314297"/>
          </a:xfrm>
          <a:prstGeom prst="rect">
            <a:avLst/>
          </a:prstGeom>
        </p:spPr>
      </p:pic>
      <p:sp>
        <p:nvSpPr>
          <p:cNvPr id="23" name="テキスト ボックス 22">
            <a:extLst>
              <a:ext uri="{FF2B5EF4-FFF2-40B4-BE49-F238E27FC236}">
                <a16:creationId xmlns:a16="http://schemas.microsoft.com/office/drawing/2014/main" id="{5BDA0560-AB60-618F-18A2-CA646AA90ABE}"/>
              </a:ext>
            </a:extLst>
          </p:cNvPr>
          <p:cNvSpPr txBox="1"/>
          <p:nvPr/>
        </p:nvSpPr>
        <p:spPr>
          <a:xfrm>
            <a:off x="3184924" y="9389769"/>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7</a:t>
            </a:r>
            <a:endParaRPr kumimoji="1" lang="ja-JP" altLang="en-US"/>
          </a:p>
        </p:txBody>
      </p:sp>
    </p:spTree>
    <p:extLst>
      <p:ext uri="{BB962C8B-B14F-4D97-AF65-F5344CB8AC3E}">
        <p14:creationId xmlns:p14="http://schemas.microsoft.com/office/powerpoint/2010/main" val="408244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A17A5FCB-E44F-CC52-CBDD-FA581E273C11}"/>
              </a:ext>
            </a:extLst>
          </p:cNvPr>
          <p:cNvSpPr>
            <a:spLocks noGrp="1" noRot="1" noMove="1" noResize="1" noEditPoints="1" noAdjustHandles="1" noChangeArrowheads="1" noChangeShapeType="1"/>
          </p:cNvSpPr>
          <p:nvPr/>
        </p:nvSpPr>
        <p:spPr>
          <a:xfrm>
            <a:off x="176272" y="1696598"/>
            <a:ext cx="6533002" cy="7700790"/>
          </a:xfrm>
          <a:prstGeom prst="rect">
            <a:avLst/>
          </a:prstGeom>
          <a:noFill/>
          <a:ln w="12700">
            <a:no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indent="0" algn="just" defTabSz="457200" rtl="0" eaLnBrk="1" fontAlgn="auto" latinLnBrk="0" hangingPunct="1">
              <a:lnSpc>
                <a:spcPct val="100000"/>
              </a:lnSpc>
              <a:spcBef>
                <a:spcPts val="0"/>
              </a:spcBef>
              <a:spcAft>
                <a:spcPts val="0"/>
              </a:spcAft>
              <a:buClrTx/>
              <a:buSzTx/>
              <a:buFontTx/>
              <a:buNone/>
              <a:tabLst/>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68CAC24-190C-F256-1F8E-72364311FCA1}"/>
              </a:ext>
            </a:extLst>
          </p:cNvPr>
          <p:cNvSpPr txBox="1"/>
          <p:nvPr/>
        </p:nvSpPr>
        <p:spPr>
          <a:xfrm>
            <a:off x="161048" y="440533"/>
            <a:ext cx="6186970" cy="400110"/>
          </a:xfrm>
          <a:prstGeom prst="rect">
            <a:avLst/>
          </a:prstGeom>
          <a:noFill/>
        </p:spPr>
        <p:txBody>
          <a:bodyPr wrap="square" rtlCol="0">
            <a:spAutoFit/>
          </a:bodyPr>
          <a:lstStyle/>
          <a:p>
            <a:r>
              <a:rPr kumimoji="1" lang="ja-JP" altLang="en-US" sz="2000">
                <a:latin typeface="Meiryo UI" panose="020B0604030504040204" pitchFamily="34" charset="-128"/>
                <a:ea typeface="Meiryo UI" panose="020B0604030504040204" pitchFamily="34" charset="-128"/>
              </a:rPr>
              <a:t>動線計画</a:t>
            </a:r>
            <a:r>
              <a:rPr kumimoji="1" lang="ja-JP" altLang="en-US" sz="1600">
                <a:latin typeface="Meiryo UI" panose="020B0604030504040204" pitchFamily="34" charset="-128"/>
                <a:ea typeface="Meiryo UI" panose="020B0604030504040204" pitchFamily="34" charset="-128"/>
              </a:rPr>
              <a:t>（構内動線・スタッフ配置・規制ツール配置）</a:t>
            </a:r>
            <a:endParaRPr kumimoji="1" lang="ja-JP" altLang="en-US" sz="240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CB41FDA8-2E09-0A94-9DCE-286E7B44EEB8}"/>
              </a:ext>
            </a:extLst>
          </p:cNvPr>
          <p:cNvSpPr txBox="1"/>
          <p:nvPr/>
        </p:nvSpPr>
        <p:spPr>
          <a:xfrm>
            <a:off x="3185337" y="9393661"/>
            <a:ext cx="506604"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8</a:t>
            </a:r>
            <a:endParaRPr kumimoji="1" lang="ja-JP" altLang="en-US"/>
          </a:p>
        </p:txBody>
      </p:sp>
    </p:spTree>
    <p:extLst>
      <p:ext uri="{BB962C8B-B14F-4D97-AF65-F5344CB8AC3E}">
        <p14:creationId xmlns:p14="http://schemas.microsoft.com/office/powerpoint/2010/main" val="2388570540"/>
      </p:ext>
    </p:extLst>
  </p:cSld>
  <p:clrMapOvr>
    <a:masterClrMapping/>
  </p:clrMapOvr>
  <mc:AlternateContent xmlns:mc="http://schemas.openxmlformats.org/markup-compatibility/2006" xmlns:p14="http://schemas.microsoft.com/office/powerpoint/2010/main">
    <mc:Choice Requires="p14">
      <p:transition spd="slow" p14:dur="2000" advTm="6384"/>
    </mc:Choice>
    <mc:Fallback xmlns="">
      <p:transition spd="slow" advTm="638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C1E53-ABEF-37B6-4396-09D5E211383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2CB148B-E97D-2B32-99F5-49A87091E571}"/>
              </a:ext>
            </a:extLst>
          </p:cNvPr>
          <p:cNvSpPr txBox="1"/>
          <p:nvPr/>
        </p:nvSpPr>
        <p:spPr>
          <a:xfrm>
            <a:off x="144659" y="412160"/>
            <a:ext cx="6186970" cy="400110"/>
          </a:xfrm>
          <a:prstGeom prst="rect">
            <a:avLst/>
          </a:prstGeom>
          <a:noFill/>
        </p:spPr>
        <p:txBody>
          <a:bodyPr wrap="square" rtlCol="0">
            <a:spAutoFit/>
          </a:bodyPr>
          <a:lstStyle/>
          <a:p>
            <a:r>
              <a:rPr kumimoji="1" lang="ja-JP" altLang="en-US" sz="2000">
                <a:latin typeface="Meiryo UI" panose="020B0604030504040204" pitchFamily="34" charset="-128"/>
                <a:ea typeface="Meiryo UI" panose="020B0604030504040204" pitchFamily="34" charset="-128"/>
              </a:rPr>
              <a:t>供給方針　</a:t>
            </a:r>
          </a:p>
        </p:txBody>
      </p:sp>
      <p:sp>
        <p:nvSpPr>
          <p:cNvPr id="4" name="四角形: 角を丸くする 6">
            <a:extLst>
              <a:ext uri="{FF2B5EF4-FFF2-40B4-BE49-F238E27FC236}">
                <a16:creationId xmlns:a16="http://schemas.microsoft.com/office/drawing/2014/main" id="{DDA22F9F-76EC-FC3B-BF60-6B63F1943030}"/>
              </a:ext>
            </a:extLst>
          </p:cNvPr>
          <p:cNvSpPr/>
          <p:nvPr/>
        </p:nvSpPr>
        <p:spPr>
          <a:xfrm>
            <a:off x="333364" y="885453"/>
            <a:ext cx="946369" cy="400110"/>
          </a:xfrm>
          <a:prstGeom prst="roundRect">
            <a:avLst/>
          </a:prstGeom>
          <a:solidFill>
            <a:srgbClr val="FF66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a:solidFill>
                  <a:schemeClr val="bg1"/>
                </a:solidFill>
                <a:latin typeface="メイリオ" panose="020B0604030504040204" pitchFamily="50" charset="-128"/>
                <a:ea typeface="メイリオ" panose="020B0604030504040204" pitchFamily="50" charset="-128"/>
              </a:rPr>
              <a:t>店頭給油</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0" name="四角形: 角を丸くする 6">
            <a:extLst>
              <a:ext uri="{FF2B5EF4-FFF2-40B4-BE49-F238E27FC236}">
                <a16:creationId xmlns:a16="http://schemas.microsoft.com/office/drawing/2014/main" id="{E6E42A72-E6FA-5DE1-4E59-76ECC5F66F50}"/>
              </a:ext>
            </a:extLst>
          </p:cNvPr>
          <p:cNvSpPr/>
          <p:nvPr/>
        </p:nvSpPr>
        <p:spPr>
          <a:xfrm>
            <a:off x="333361" y="5332850"/>
            <a:ext cx="946369" cy="329461"/>
          </a:xfrm>
          <a:prstGeom prst="round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a:solidFill>
                  <a:schemeClr val="bg1"/>
                </a:solidFill>
                <a:latin typeface="メイリオ" panose="020B0604030504040204" pitchFamily="50" charset="-128"/>
                <a:ea typeface="メイリオ" panose="020B0604030504040204" pitchFamily="50" charset="-128"/>
              </a:rPr>
              <a:t>配送</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2" name="四角形: 角を丸くする 6">
            <a:extLst>
              <a:ext uri="{FF2B5EF4-FFF2-40B4-BE49-F238E27FC236}">
                <a16:creationId xmlns:a16="http://schemas.microsoft.com/office/drawing/2014/main" id="{8057E81F-A428-D033-AD15-4AED067FC199}"/>
              </a:ext>
            </a:extLst>
          </p:cNvPr>
          <p:cNvSpPr/>
          <p:nvPr/>
        </p:nvSpPr>
        <p:spPr>
          <a:xfrm>
            <a:off x="333361" y="6750701"/>
            <a:ext cx="946369" cy="329461"/>
          </a:xfrm>
          <a:prstGeom prst="roundRect">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a:solidFill>
                  <a:schemeClr val="bg1"/>
                </a:solidFill>
                <a:latin typeface="メイリオ" panose="020B0604030504040204" pitchFamily="50" charset="-128"/>
                <a:ea typeface="メイリオ" panose="020B0604030504040204" pitchFamily="50" charset="-128"/>
              </a:rPr>
              <a:t>修理</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B852E66-27BB-FE24-ED46-BF5865E512B0}"/>
              </a:ext>
            </a:extLst>
          </p:cNvPr>
          <p:cNvSpPr txBox="1"/>
          <p:nvPr/>
        </p:nvSpPr>
        <p:spPr>
          <a:xfrm>
            <a:off x="3184924" y="9389277"/>
            <a:ext cx="488152" cy="369332"/>
          </a:xfrm>
          <a:prstGeom prst="rect">
            <a:avLst/>
          </a:prstGeom>
          <a:solidFill>
            <a:schemeClr val="bg1"/>
          </a:solidFill>
          <a:ln w="12700">
            <a:solidFill>
              <a:schemeClr val="tx1"/>
            </a:solidFill>
          </a:ln>
        </p:spPr>
        <p:txBody>
          <a:bodyPr wrap="square" rtlCol="0" anchor="ctr" anchorCtr="1">
            <a:spAutoFit/>
          </a:bodyPr>
          <a:lstStyle/>
          <a:p>
            <a:r>
              <a:rPr kumimoji="1" lang="en-US" altLang="ja-JP" dirty="0"/>
              <a:t>9</a:t>
            </a:r>
          </a:p>
        </p:txBody>
      </p:sp>
      <p:graphicFrame>
        <p:nvGraphicFramePr>
          <p:cNvPr id="3" name="表 2">
            <a:extLst>
              <a:ext uri="{FF2B5EF4-FFF2-40B4-BE49-F238E27FC236}">
                <a16:creationId xmlns:a16="http://schemas.microsoft.com/office/drawing/2014/main" id="{700BB619-FC33-FBCE-FC7D-DED1014128CA}"/>
              </a:ext>
            </a:extLst>
          </p:cNvPr>
          <p:cNvGraphicFramePr>
            <a:graphicFrameLocks noGrp="1"/>
          </p:cNvGraphicFramePr>
          <p:nvPr>
            <p:extLst>
              <p:ext uri="{D42A27DB-BD31-4B8C-83A1-F6EECF244321}">
                <p14:modId xmlns:p14="http://schemas.microsoft.com/office/powerpoint/2010/main" val="4180240524"/>
              </p:ext>
            </p:extLst>
          </p:nvPr>
        </p:nvGraphicFramePr>
        <p:xfrm>
          <a:off x="1400294" y="950276"/>
          <a:ext cx="4969187" cy="2849880"/>
        </p:xfrm>
        <a:graphic>
          <a:graphicData uri="http://schemas.openxmlformats.org/drawingml/2006/table">
            <a:tbl>
              <a:tblPr firstRow="1" bandRow="1">
                <a:tableStyleId>{5940675A-B579-460E-94D1-54222C63F5DA}</a:tableStyleId>
              </a:tblPr>
              <a:tblGrid>
                <a:gridCol w="1543322">
                  <a:extLst>
                    <a:ext uri="{9D8B030D-6E8A-4147-A177-3AD203B41FA5}">
                      <a16:colId xmlns:a16="http://schemas.microsoft.com/office/drawing/2014/main" val="3000844834"/>
                    </a:ext>
                  </a:extLst>
                </a:gridCol>
                <a:gridCol w="2229633">
                  <a:extLst>
                    <a:ext uri="{9D8B030D-6E8A-4147-A177-3AD203B41FA5}">
                      <a16:colId xmlns:a16="http://schemas.microsoft.com/office/drawing/2014/main" val="2628600333"/>
                    </a:ext>
                  </a:extLst>
                </a:gridCol>
                <a:gridCol w="1196232">
                  <a:extLst>
                    <a:ext uri="{9D8B030D-6E8A-4147-A177-3AD203B41FA5}">
                      <a16:colId xmlns:a16="http://schemas.microsoft.com/office/drawing/2014/main" val="3336142412"/>
                    </a:ext>
                  </a:extLst>
                </a:gridCol>
              </a:tblGrid>
              <a:tr h="151031">
                <a:tc rowSpan="5">
                  <a:txBody>
                    <a:bodyPr/>
                    <a:lstStyle/>
                    <a:p>
                      <a:r>
                        <a:rPr kumimoji="1" lang="ja-JP" altLang="en-US" sz="1100">
                          <a:latin typeface="Meiryo UI" panose="020B0604030504040204" pitchFamily="34" charset="-128"/>
                          <a:ea typeface="Meiryo UI" panose="020B0604030504040204" pitchFamily="34" charset="-128"/>
                        </a:rPr>
                        <a:t>供給（営業）時間</a:t>
                      </a:r>
                    </a:p>
                  </a:txBody>
                  <a:tcPr>
                    <a:solidFill>
                      <a:schemeClr val="bg1">
                        <a:lumMod val="85000"/>
                      </a:schemeClr>
                    </a:solidFill>
                  </a:tcPr>
                </a:tc>
                <a:tc gridSpan="2">
                  <a:txBody>
                    <a:bodyPr/>
                    <a:lstStyle/>
                    <a:p>
                      <a:pPr algn="ctr"/>
                      <a:endParaRPr kumimoji="1" lang="ja-JP" altLang="en-US" sz="1100">
                        <a:latin typeface="Meiryo UI" panose="020B0604030504040204" pitchFamily="34" charset="-128"/>
                        <a:ea typeface="Meiryo UI" panose="020B0604030504040204" pitchFamily="34" charset="-128"/>
                      </a:endParaRPr>
                    </a:p>
                  </a:txBody>
                  <a:tcPr anchor="ctr"/>
                </a:tc>
                <a:tc hMerge="1">
                  <a:txBody>
                    <a:bodyPr/>
                    <a:lstStyle/>
                    <a:p>
                      <a:pPr algn="ctr"/>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493544543"/>
                  </a:ext>
                </a:extLst>
              </a:tr>
              <a:tr h="151031">
                <a:tc vMerge="1">
                  <a:txBody>
                    <a:bodyPr/>
                    <a:lstStyle/>
                    <a:p>
                      <a:pPr algn="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緊急車両</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909115455"/>
                  </a:ext>
                </a:extLst>
              </a:tr>
              <a:tr h="151031">
                <a:tc vMerge="1">
                  <a:txBody>
                    <a:bodyPr/>
                    <a:lstStyle/>
                    <a:p>
                      <a:pPr algn="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整理券車両</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752643271"/>
                  </a:ext>
                </a:extLst>
              </a:tr>
              <a:tr h="151031">
                <a:tc vMerge="1">
                  <a:txBody>
                    <a:bodyPr/>
                    <a:lstStyle/>
                    <a:p>
                      <a:pPr algn="r"/>
                      <a:endParaRPr kumimoji="1" lang="ja-JP" altLang="en-US" sz="1100">
                        <a:latin typeface="Meiryo UI" panose="020B0604030504040204" pitchFamily="34" charset="-128"/>
                        <a:ea typeface="Meiryo UI" panose="020B0604030504040204" pitchFamily="34"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その他車両（二輪車含む）</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612453610"/>
                  </a:ext>
                </a:extLst>
              </a:tr>
              <a:tr h="151031">
                <a:tc vMerge="1">
                  <a:txBody>
                    <a:bodyPr/>
                    <a:lstStyle/>
                    <a:p>
                      <a:pPr algn="r"/>
                      <a:endParaRPr kumimoji="1" lang="en-US" altLang="ja-JP" sz="1100" dirty="0">
                        <a:latin typeface="Meiryo UI" panose="020B0604030504040204" pitchFamily="34" charset="-128"/>
                        <a:ea typeface="Meiryo UI" panose="020B0604030504040204" pitchFamily="34" charset="-128"/>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自転車、徒歩来店者</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4078490789"/>
                  </a:ext>
                </a:extLst>
              </a:tr>
              <a:tr h="151031">
                <a:tc>
                  <a:txBody>
                    <a:bodyPr/>
                    <a:lstStyle/>
                    <a:p>
                      <a:pPr algn="l"/>
                      <a:r>
                        <a:rPr kumimoji="1" lang="ja-JP" altLang="en-US" sz="1100">
                          <a:latin typeface="Meiryo UI" panose="020B0604030504040204" pitchFamily="34" charset="-128"/>
                          <a:ea typeface="Meiryo UI" panose="020B0604030504040204" pitchFamily="34" charset="-128"/>
                        </a:rPr>
                        <a:t>整理券配布時間</a:t>
                      </a:r>
                    </a:p>
                  </a:txBody>
                  <a:tcPr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翌日分（</a:t>
                      </a:r>
                      <a:r>
                        <a:rPr kumimoji="1" lang="en-US" altLang="ja-JP" sz="1100" dirty="0">
                          <a:latin typeface="Meiryo UI" panose="020B0604030504040204" pitchFamily="34" charset="-128"/>
                          <a:ea typeface="Meiryo UI" panose="020B0604030504040204" pitchFamily="34" charset="-128"/>
                        </a:rPr>
                        <a:t>30</a:t>
                      </a:r>
                      <a:r>
                        <a:rPr kumimoji="1" lang="ja-JP" altLang="en-US" sz="1100">
                          <a:latin typeface="Meiryo UI" panose="020B0604030504040204" pitchFamily="34" charset="-128"/>
                          <a:ea typeface="Meiryo UI" panose="020B0604030504040204" pitchFamily="34" charset="-128"/>
                        </a:rPr>
                        <a:t>枚）</a:t>
                      </a:r>
                    </a:p>
                  </a:txBody>
                  <a:tcPr anchor="ctr"/>
                </a:tc>
                <a:tc>
                  <a:txBody>
                    <a:bodyPr/>
                    <a:lstStyle/>
                    <a:p>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914537686"/>
                  </a:ext>
                </a:extLst>
              </a:tr>
              <a:tr h="151031">
                <a:tc rowSpan="2">
                  <a:txBody>
                    <a:bodyPr/>
                    <a:lstStyle/>
                    <a:p>
                      <a:r>
                        <a:rPr kumimoji="1" lang="ja-JP" altLang="en-US" sz="1100">
                          <a:latin typeface="Meiryo UI" panose="020B0604030504040204" pitchFamily="34" charset="-128"/>
                          <a:ea typeface="Meiryo UI" panose="020B0604030504040204" pitchFamily="34" charset="-128"/>
                        </a:rPr>
                        <a:t>給油方針</a:t>
                      </a:r>
                    </a:p>
                  </a:txBody>
                  <a:tcPr>
                    <a:solidFill>
                      <a:schemeClr val="bg1">
                        <a:lumMod val="85000"/>
                      </a:schemeClr>
                    </a:solidFill>
                  </a:tcPr>
                </a:tc>
                <a:tc>
                  <a:txBody>
                    <a:bodyPr/>
                    <a:lstStyle/>
                    <a:p>
                      <a:r>
                        <a:rPr kumimoji="1" lang="ja-JP" altLang="en-US" sz="1100">
                          <a:latin typeface="Meiryo UI" panose="020B0604030504040204" pitchFamily="34" charset="-128"/>
                          <a:ea typeface="Meiryo UI" panose="020B0604030504040204" pitchFamily="34" charset="-128"/>
                        </a:rPr>
                        <a:t>緊急車両</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915688325"/>
                  </a:ext>
                </a:extLst>
              </a:tr>
              <a:tr h="151031">
                <a:tc vMerge="1">
                  <a:txBody>
                    <a:bodyPr/>
                    <a:lstStyle/>
                    <a:p>
                      <a:endParaRPr kumimoji="1" lang="ja-JP" altLang="en-US" sz="1100">
                        <a:latin typeface="Meiryo UI" panose="020B0604030504040204" pitchFamily="34" charset="-128"/>
                        <a:ea typeface="Meiryo UI" panose="020B0604030504040204" pitchFamily="34" charset="-128"/>
                      </a:endParaRPr>
                    </a:p>
                  </a:txBody>
                  <a:tcPr anchor="ctr"/>
                </a:tc>
                <a:tc>
                  <a:txBody>
                    <a:bodyPr/>
                    <a:lstStyle/>
                    <a:p>
                      <a:r>
                        <a:rPr kumimoji="1" lang="ja-JP" altLang="en-US" sz="1100">
                          <a:latin typeface="Meiryo UI" panose="020B0604030504040204" pitchFamily="34" charset="-128"/>
                          <a:ea typeface="Meiryo UI" panose="020B0604030504040204" pitchFamily="34" charset="-128"/>
                        </a:rPr>
                        <a:t>一般車、携行缶</a:t>
                      </a:r>
                    </a:p>
                  </a:txBody>
                  <a:tcPr anchor="ctr"/>
                </a:tc>
                <a:tc>
                  <a:txBody>
                    <a:bodyPr/>
                    <a:lstStyle/>
                    <a:p>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603896146"/>
                  </a:ext>
                </a:extLst>
              </a:tr>
              <a:tr h="151031">
                <a:tc>
                  <a:txBody>
                    <a:bodyPr/>
                    <a:lstStyle/>
                    <a:p>
                      <a:r>
                        <a:rPr kumimoji="1" lang="ja-JP" altLang="en-US" sz="1100">
                          <a:latin typeface="Meiryo UI" panose="020B0604030504040204" pitchFamily="34" charset="-128"/>
                          <a:ea typeface="Meiryo UI" panose="020B0604030504040204" pitchFamily="34" charset="-128"/>
                        </a:rPr>
                        <a:t>　売上処理</a:t>
                      </a:r>
                    </a:p>
                  </a:txBody>
                  <a:tcPr anchor="ctr">
                    <a:solidFill>
                      <a:schemeClr val="bg1">
                        <a:lumMod val="85000"/>
                      </a:schemeClr>
                    </a:solidFill>
                  </a:tcPr>
                </a:tc>
                <a:tc gridSpan="2">
                  <a:txBody>
                    <a:bodyPr/>
                    <a:lstStyle/>
                    <a:p>
                      <a:pPr algn="ctr"/>
                      <a:endParaRPr kumimoji="1" lang="ja-JP" altLang="en-US" sz="1100">
                        <a:latin typeface="Meiryo UI" panose="020B0604030504040204" pitchFamily="34" charset="-128"/>
                        <a:ea typeface="Meiryo UI" panose="020B0604030504040204" pitchFamily="34" charset="-128"/>
                      </a:endParaRPr>
                    </a:p>
                  </a:txBody>
                  <a:tcPr anchor="ctr"/>
                </a:tc>
                <a:tc hMerge="1">
                  <a:txBody>
                    <a:bodyPr/>
                    <a:lstStyle/>
                    <a:p>
                      <a:pPr algn="ctr"/>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554350831"/>
                  </a:ext>
                </a:extLst>
              </a:tr>
              <a:tr h="151031">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決済（支払い）方法</a:t>
                      </a:r>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掛けカードのある得意先や自治体</a:t>
                      </a:r>
                    </a:p>
                  </a:txBody>
                  <a:tcPr anchor="ctr"/>
                </a:tc>
                <a:tc>
                  <a:txBody>
                    <a:bodyPr/>
                    <a:lstStyle/>
                    <a:p>
                      <a:r>
                        <a:rPr kumimoji="1" lang="ja-JP" altLang="en-US" sz="1100">
                          <a:latin typeface="Meiryo UI" panose="020B0604030504040204" pitchFamily="34" charset="-128"/>
                          <a:ea typeface="Meiryo UI" panose="020B0604030504040204" pitchFamily="34" charset="-128"/>
                        </a:rPr>
                        <a:t>掛け売り</a:t>
                      </a:r>
                    </a:p>
                  </a:txBody>
                  <a:tcPr anchor="ctr"/>
                </a:tc>
                <a:extLst>
                  <a:ext uri="{0D108BD9-81ED-4DB2-BD59-A6C34878D82A}">
                    <a16:rowId xmlns:a16="http://schemas.microsoft.com/office/drawing/2014/main" val="979145357"/>
                  </a:ext>
                </a:extLst>
              </a:tr>
              <a:tr h="151031">
                <a:tc vMerge="1">
                  <a:txBody>
                    <a:bodyPr/>
                    <a:lstStyle/>
                    <a:p>
                      <a:endParaRPr kumimoji="1" lang="ja-JP" altLang="en-US" sz="1100">
                        <a:latin typeface="Meiryo UI" panose="020B0604030504040204" pitchFamily="34" charset="-128"/>
                        <a:ea typeface="Meiryo UI" panose="020B0604030504040204" pitchFamily="34" charset="-128"/>
                      </a:endParaRPr>
                    </a:p>
                  </a:txBody>
                  <a:tcPr anchor="ctr"/>
                </a:tc>
                <a:tc>
                  <a:txBody>
                    <a:bodyPr/>
                    <a:lstStyle/>
                    <a:p>
                      <a:pPr algn="l"/>
                      <a:r>
                        <a:rPr kumimoji="1" lang="ja-JP" altLang="en-US" sz="1100">
                          <a:latin typeface="Meiryo UI" panose="020B0604030504040204" pitchFamily="34" charset="-128"/>
                          <a:ea typeface="Meiryo UI" panose="020B0604030504040204" pitchFamily="34" charset="-128"/>
                        </a:rPr>
                        <a:t>上記以外</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現金</a:t>
                      </a:r>
                    </a:p>
                  </a:txBody>
                  <a:tcPr anchor="ctr"/>
                </a:tc>
                <a:extLst>
                  <a:ext uri="{0D108BD9-81ED-4DB2-BD59-A6C34878D82A}">
                    <a16:rowId xmlns:a16="http://schemas.microsoft.com/office/drawing/2014/main" val="1977824609"/>
                  </a:ext>
                </a:extLst>
              </a:tr>
            </a:tbl>
          </a:graphicData>
        </a:graphic>
      </p:graphicFrame>
      <p:sp>
        <p:nvSpPr>
          <p:cNvPr id="5" name="四角形: 角を丸くする 6">
            <a:extLst>
              <a:ext uri="{FF2B5EF4-FFF2-40B4-BE49-F238E27FC236}">
                <a16:creationId xmlns:a16="http://schemas.microsoft.com/office/drawing/2014/main" id="{DA2DD441-1DCE-9076-7957-B0FC38566A69}"/>
              </a:ext>
            </a:extLst>
          </p:cNvPr>
          <p:cNvSpPr/>
          <p:nvPr/>
        </p:nvSpPr>
        <p:spPr>
          <a:xfrm>
            <a:off x="333361" y="8725519"/>
            <a:ext cx="946369" cy="32946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1200">
                <a:solidFill>
                  <a:schemeClr val="tx1"/>
                </a:solidFill>
                <a:latin typeface="メイリオ" panose="020B0604030504040204" pitchFamily="50" charset="-128"/>
                <a:ea typeface="メイリオ" panose="020B0604030504040204" pitchFamily="50" charset="-128"/>
              </a:rPr>
              <a:t>注意点</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EACA1527-882F-422C-11A8-C5D9A966F13C}"/>
              </a:ext>
            </a:extLst>
          </p:cNvPr>
          <p:cNvGraphicFramePr>
            <a:graphicFrameLocks noGrp="1"/>
          </p:cNvGraphicFramePr>
          <p:nvPr>
            <p:extLst>
              <p:ext uri="{D42A27DB-BD31-4B8C-83A1-F6EECF244321}">
                <p14:modId xmlns:p14="http://schemas.microsoft.com/office/powerpoint/2010/main" val="2291033873"/>
              </p:ext>
            </p:extLst>
          </p:nvPr>
        </p:nvGraphicFramePr>
        <p:xfrm>
          <a:off x="333361" y="7171503"/>
          <a:ext cx="5998268" cy="1295400"/>
        </p:xfrm>
        <a:graphic>
          <a:graphicData uri="http://schemas.openxmlformats.org/drawingml/2006/table">
            <a:tbl>
              <a:tblPr firstRow="1" bandRow="1">
                <a:tableStyleId>{5940675A-B579-460E-94D1-54222C63F5DA}</a:tableStyleId>
              </a:tblPr>
              <a:tblGrid>
                <a:gridCol w="1457861">
                  <a:extLst>
                    <a:ext uri="{9D8B030D-6E8A-4147-A177-3AD203B41FA5}">
                      <a16:colId xmlns:a16="http://schemas.microsoft.com/office/drawing/2014/main" val="1918400612"/>
                    </a:ext>
                  </a:extLst>
                </a:gridCol>
                <a:gridCol w="4540407">
                  <a:extLst>
                    <a:ext uri="{9D8B030D-6E8A-4147-A177-3AD203B41FA5}">
                      <a16:colId xmlns:a16="http://schemas.microsoft.com/office/drawing/2014/main" val="2744978704"/>
                    </a:ext>
                  </a:extLst>
                </a:gridCol>
              </a:tblGrid>
              <a:tr h="136834">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タイヤ関連</a:t>
                      </a:r>
                      <a:endParaRPr kumimoji="1" lang="en-US" altLang="ja-JP" sz="1100" dirty="0">
                        <a:latin typeface="Meiryo UI" panose="020B0604030504040204" pitchFamily="34" charset="-128"/>
                        <a:ea typeface="Meiryo UI" panose="020B0604030504040204" pitchFamily="34" charset="-128"/>
                      </a:endParaRPr>
                    </a:p>
                  </a:txBody>
                  <a:tcPr>
                    <a:solidFill>
                      <a:schemeClr val="bg1">
                        <a:lumMod val="85000"/>
                      </a:schemeClr>
                    </a:solidFill>
                  </a:tcPr>
                </a:tc>
                <a:tc>
                  <a:txBody>
                    <a:bodyPr/>
                    <a:lstStyle/>
                    <a:p>
                      <a:pPr marL="11113" lvl="1" indent="0">
                        <a:buFontTx/>
                        <a:buNone/>
                        <a:tabLst/>
                      </a:pPr>
                      <a:endParaRPr kumimoji="1" lang="en-US" altLang="ja-JP" sz="11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2787228027"/>
                  </a:ext>
                </a:extLst>
              </a:tr>
              <a:tr h="225374">
                <a:tc vMerge="1">
                  <a:txBody>
                    <a:bodyPr/>
                    <a:lstStyle/>
                    <a:p>
                      <a:endParaRPr kumimoji="1" lang="ja-JP" altLang="en-US" sz="1100">
                        <a:latin typeface="Meiryo UI" panose="020B0604030504040204" pitchFamily="34" charset="-128"/>
                        <a:ea typeface="Meiryo UI" panose="020B0604030504040204" pitchFamily="34" charset="-128"/>
                      </a:endParaRPr>
                    </a:p>
                  </a:txBody>
                  <a:tcPr/>
                </a:tc>
                <a:tc>
                  <a:txBody>
                    <a:bodyPr/>
                    <a:lstStyle/>
                    <a:p>
                      <a:pPr marL="11113" lvl="1" indent="0">
                        <a:buFontTx/>
                        <a:buNone/>
                        <a:tabLst/>
                      </a:pPr>
                      <a:endParaRPr kumimoji="1" lang="en-US" altLang="ja-JP" sz="11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128494386"/>
                  </a:ext>
                </a:extLst>
              </a:tr>
              <a:tr h="195861">
                <a:tc vMerge="1">
                  <a:txBody>
                    <a:bodyPr/>
                    <a:lstStyle/>
                    <a:p>
                      <a:endParaRPr kumimoji="1" lang="ja-JP" altLang="en-US" sz="1100">
                        <a:latin typeface="Meiryo UI" panose="020B0604030504040204" pitchFamily="34" charset="-128"/>
                        <a:ea typeface="Meiryo UI" panose="020B0604030504040204" pitchFamily="34"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1155982347"/>
                  </a:ext>
                </a:extLst>
              </a:tr>
              <a:tr h="195861">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バッテリー関連</a:t>
                      </a:r>
                      <a:endParaRPr kumimoji="1" lang="en-US" altLang="ja-JP" sz="1100" dirty="0">
                        <a:latin typeface="Meiryo UI" panose="020B0604030504040204" pitchFamily="34" charset="-128"/>
                        <a:ea typeface="Meiryo UI" panose="020B0604030504040204" pitchFamily="34" charset="-128"/>
                      </a:endParaRPr>
                    </a:p>
                  </a:txBody>
                  <a:tcPr>
                    <a:solidFill>
                      <a:schemeClr val="bg1">
                        <a:lumMod val="85000"/>
                      </a:schemeClr>
                    </a:solidFill>
                  </a:tcPr>
                </a:tc>
                <a:tc>
                  <a:txBody>
                    <a:bodyPr/>
                    <a:lstStyle/>
                    <a:p>
                      <a:pPr marL="11113" lvl="1" indent="0">
                        <a:buFontTx/>
                        <a:buNone/>
                        <a:tabLst/>
                      </a:pPr>
                      <a:endParaRPr kumimoji="1" lang="en-US" altLang="ja-JP" sz="11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2939461738"/>
                  </a:ext>
                </a:extLst>
              </a:tr>
              <a:tr h="195861">
                <a:tc vMerge="1">
                  <a:txBody>
                    <a:bodyPr/>
                    <a:lstStyle/>
                    <a:p>
                      <a:endParaRPr kumimoji="1" lang="ja-JP" altLang="en-US" sz="1100">
                        <a:latin typeface="Meiryo UI" panose="020B0604030504040204" pitchFamily="34" charset="-128"/>
                        <a:ea typeface="Meiryo UI" panose="020B0604030504040204" pitchFamily="34"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2726513128"/>
                  </a:ext>
                </a:extLst>
              </a:tr>
            </a:tbl>
          </a:graphicData>
        </a:graphic>
      </p:graphicFrame>
      <p:sp>
        <p:nvSpPr>
          <p:cNvPr id="17" name="テキスト ボックス 16">
            <a:extLst>
              <a:ext uri="{FF2B5EF4-FFF2-40B4-BE49-F238E27FC236}">
                <a16:creationId xmlns:a16="http://schemas.microsoft.com/office/drawing/2014/main" id="{9C0B1382-3E2C-FD98-7CFB-C2630096F98C}"/>
              </a:ext>
            </a:extLst>
          </p:cNvPr>
          <p:cNvSpPr txBox="1"/>
          <p:nvPr/>
        </p:nvSpPr>
        <p:spPr>
          <a:xfrm>
            <a:off x="1400294" y="6726260"/>
            <a:ext cx="2880986" cy="430887"/>
          </a:xfrm>
          <a:prstGeom prst="rect">
            <a:avLst/>
          </a:prstGeom>
          <a:noFill/>
        </p:spPr>
        <p:txBody>
          <a:bodyPr wrap="square" rtlCol="0">
            <a:spAutoFit/>
          </a:bodyPr>
          <a:lstStyle/>
          <a:p>
            <a:pPr marL="171450" indent="-171450">
              <a:buFont typeface="Wingdings" pitchFamily="2" charset="2"/>
              <a:buChar char="u"/>
            </a:pPr>
            <a:r>
              <a:rPr kumimoji="1" lang="ja-JP" altLang="en-US" sz="1100">
                <a:latin typeface="Meiryo UI" panose="020B0604030504040204" pitchFamily="34" charset="-128"/>
                <a:ea typeface="Meiryo UI" panose="020B0604030504040204" pitchFamily="34" charset="-128"/>
              </a:rPr>
              <a:t>修理は以下の場合のみ対応します</a:t>
            </a:r>
            <a:endParaRPr kumimoji="1" lang="en-US" altLang="ja-JP" sz="1100" dirty="0">
              <a:latin typeface="Meiryo UI" panose="020B0604030504040204" pitchFamily="34" charset="-128"/>
              <a:ea typeface="Meiryo UI" panose="020B0604030504040204" pitchFamily="34" charset="-128"/>
            </a:endParaRPr>
          </a:p>
          <a:p>
            <a:pPr marL="171450" indent="-171450">
              <a:buFont typeface="Wingdings" pitchFamily="2" charset="2"/>
              <a:buChar char="u"/>
            </a:pPr>
            <a:r>
              <a:rPr kumimoji="1" lang="ja-JP" altLang="en-US" sz="1100">
                <a:latin typeface="Meiryo UI" panose="020B0604030504040204" pitchFamily="34" charset="-128"/>
                <a:ea typeface="Meiryo UI" panose="020B0604030504040204" pitchFamily="34" charset="-128"/>
              </a:rPr>
              <a:t>作業は車両を一晩預かって行います</a:t>
            </a:r>
          </a:p>
        </p:txBody>
      </p:sp>
      <p:graphicFrame>
        <p:nvGraphicFramePr>
          <p:cNvPr id="18" name="表 17">
            <a:extLst>
              <a:ext uri="{FF2B5EF4-FFF2-40B4-BE49-F238E27FC236}">
                <a16:creationId xmlns:a16="http://schemas.microsoft.com/office/drawing/2014/main" id="{64744BA6-4F41-48A5-E196-2DBAA4ED2F94}"/>
              </a:ext>
            </a:extLst>
          </p:cNvPr>
          <p:cNvGraphicFramePr>
            <a:graphicFrameLocks noGrp="1"/>
          </p:cNvGraphicFramePr>
          <p:nvPr>
            <p:extLst>
              <p:ext uri="{D42A27DB-BD31-4B8C-83A1-F6EECF244321}">
                <p14:modId xmlns:p14="http://schemas.microsoft.com/office/powerpoint/2010/main" val="3815396938"/>
              </p:ext>
            </p:extLst>
          </p:nvPr>
        </p:nvGraphicFramePr>
        <p:xfrm>
          <a:off x="1400294" y="5371978"/>
          <a:ext cx="4931335" cy="777240"/>
        </p:xfrm>
        <a:graphic>
          <a:graphicData uri="http://schemas.openxmlformats.org/drawingml/2006/table">
            <a:tbl>
              <a:tblPr firstRow="1" bandRow="1">
                <a:tableStyleId>{5940675A-B579-460E-94D1-54222C63F5DA}</a:tableStyleId>
              </a:tblPr>
              <a:tblGrid>
                <a:gridCol w="2073874">
                  <a:extLst>
                    <a:ext uri="{9D8B030D-6E8A-4147-A177-3AD203B41FA5}">
                      <a16:colId xmlns:a16="http://schemas.microsoft.com/office/drawing/2014/main" val="2277538993"/>
                    </a:ext>
                  </a:extLst>
                </a:gridCol>
                <a:gridCol w="2857461">
                  <a:extLst>
                    <a:ext uri="{9D8B030D-6E8A-4147-A177-3AD203B41FA5}">
                      <a16:colId xmlns:a16="http://schemas.microsoft.com/office/drawing/2014/main" val="793992276"/>
                    </a:ext>
                  </a:extLst>
                </a:gridCol>
              </a:tblGrid>
              <a:tr h="138391">
                <a:tc>
                  <a:txBody>
                    <a:bodyPr/>
                    <a:lstStyle/>
                    <a:p>
                      <a:r>
                        <a:rPr kumimoji="1" lang="ja-JP" altLang="en-US" sz="1100">
                          <a:latin typeface="Meiryo UI" panose="020B0604030504040204" pitchFamily="34" charset="-128"/>
                          <a:ea typeface="Meiryo UI" panose="020B0604030504040204" pitchFamily="34" charset="-128"/>
                        </a:rPr>
                        <a:t>配送先</a:t>
                      </a:r>
                    </a:p>
                  </a:txBody>
                  <a:tcPr>
                    <a:solidFill>
                      <a:schemeClr val="bg1">
                        <a:lumMod val="85000"/>
                      </a:schemeClr>
                    </a:solidFill>
                  </a:tcPr>
                </a:tc>
                <a:tc>
                  <a:txBody>
                    <a:bodyPr/>
                    <a:lstStyle/>
                    <a:p>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892899571"/>
                  </a:ext>
                </a:extLst>
              </a:tr>
              <a:tr h="159244">
                <a:tc>
                  <a:txBody>
                    <a:bodyPr/>
                    <a:lstStyle/>
                    <a:p>
                      <a:r>
                        <a:rPr kumimoji="1" lang="ja-JP" altLang="en-US" sz="1100">
                          <a:latin typeface="Meiryo UI" panose="020B0604030504040204" pitchFamily="34" charset="-128"/>
                          <a:ea typeface="Meiryo UI" panose="020B0604030504040204" pitchFamily="34" charset="-128"/>
                        </a:rPr>
                        <a:t>配送時刻</a:t>
                      </a:r>
                    </a:p>
                  </a:txBody>
                  <a:tcPr>
                    <a:solidFill>
                      <a:schemeClr val="bg1">
                        <a:lumMod val="85000"/>
                      </a:schemeClr>
                    </a:solidFill>
                  </a:tcPr>
                </a:tc>
                <a:tc>
                  <a:txBody>
                    <a:bodyPr/>
                    <a:lstStyle/>
                    <a:p>
                      <a:endParaRPr kumimoji="1" lang="ja-JP" altLang="en-US" sz="110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4198095473"/>
                  </a:ext>
                </a:extLst>
              </a:tr>
              <a:tr h="2218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34" charset="-128"/>
                          <a:ea typeface="Meiryo UI" panose="020B0604030504040204" pitchFamily="34" charset="-128"/>
                        </a:rPr>
                        <a:t>注意点</a:t>
                      </a:r>
                      <a:endParaRPr kumimoji="1" lang="en-US" altLang="ja-JP" sz="1100" dirty="0">
                        <a:latin typeface="Meiryo UI" panose="020B0604030504040204" pitchFamily="34" charset="-128"/>
                        <a:ea typeface="Meiryo UI" panose="020B0604030504040204" pitchFamily="34" charset="-128"/>
                      </a:endParaRPr>
                    </a:p>
                  </a:txBody>
                  <a:tcPr>
                    <a:solidFill>
                      <a:schemeClr val="bg1">
                        <a:lumMod val="85000"/>
                      </a:schemeClr>
                    </a:solidFill>
                  </a:tcPr>
                </a:tc>
                <a:tc>
                  <a:txBody>
                    <a:bodyPr/>
                    <a:lstStyle/>
                    <a:p>
                      <a:pPr marL="11113" marR="0" lvl="1"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902694921"/>
                  </a:ext>
                </a:extLst>
              </a:tr>
            </a:tbl>
          </a:graphicData>
        </a:graphic>
      </p:graphicFrame>
      <p:graphicFrame>
        <p:nvGraphicFramePr>
          <p:cNvPr id="19" name="表 18">
            <a:extLst>
              <a:ext uri="{FF2B5EF4-FFF2-40B4-BE49-F238E27FC236}">
                <a16:creationId xmlns:a16="http://schemas.microsoft.com/office/drawing/2014/main" id="{2D3E7E4C-FACE-28BF-CDA7-53127B156507}"/>
              </a:ext>
            </a:extLst>
          </p:cNvPr>
          <p:cNvGraphicFramePr>
            <a:graphicFrameLocks noGrp="1"/>
          </p:cNvGraphicFramePr>
          <p:nvPr>
            <p:extLst>
              <p:ext uri="{D42A27DB-BD31-4B8C-83A1-F6EECF244321}">
                <p14:modId xmlns:p14="http://schemas.microsoft.com/office/powerpoint/2010/main" val="3224024641"/>
              </p:ext>
            </p:extLst>
          </p:nvPr>
        </p:nvGraphicFramePr>
        <p:xfrm>
          <a:off x="2338403" y="3954127"/>
          <a:ext cx="4031078" cy="1257300"/>
        </p:xfrm>
        <a:graphic>
          <a:graphicData uri="http://schemas.openxmlformats.org/drawingml/2006/table">
            <a:tbl>
              <a:tblPr firstRow="1" bandRow="1">
                <a:tableStyleId>{5940675A-B579-460E-94D1-54222C63F5DA}</a:tableStyleId>
              </a:tblPr>
              <a:tblGrid>
                <a:gridCol w="1222352">
                  <a:extLst>
                    <a:ext uri="{9D8B030D-6E8A-4147-A177-3AD203B41FA5}">
                      <a16:colId xmlns:a16="http://schemas.microsoft.com/office/drawing/2014/main" val="3376671982"/>
                    </a:ext>
                  </a:extLst>
                </a:gridCol>
                <a:gridCol w="1380538">
                  <a:extLst>
                    <a:ext uri="{9D8B030D-6E8A-4147-A177-3AD203B41FA5}">
                      <a16:colId xmlns:a16="http://schemas.microsoft.com/office/drawing/2014/main" val="130293560"/>
                    </a:ext>
                  </a:extLst>
                </a:gridCol>
                <a:gridCol w="1428188">
                  <a:extLst>
                    <a:ext uri="{9D8B030D-6E8A-4147-A177-3AD203B41FA5}">
                      <a16:colId xmlns:a16="http://schemas.microsoft.com/office/drawing/2014/main" val="3920055417"/>
                    </a:ext>
                  </a:extLst>
                </a:gridCol>
              </a:tblGrid>
              <a:tr h="231951">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a:latin typeface="Meiryo UI" panose="020B0604030504040204" pitchFamily="34" charset="-128"/>
                          <a:ea typeface="Meiryo UI" panose="020B0604030504040204" pitchFamily="34" charset="-128"/>
                        </a:rPr>
                        <a:t>給油量と価格</a:t>
                      </a:r>
                    </a:p>
                  </a:txBody>
                  <a:tcPr/>
                </a:tc>
                <a:tc hMerge="1">
                  <a:txBody>
                    <a:bodyPr/>
                    <a:lstStyle/>
                    <a:p>
                      <a:endParaRPr kumimoji="1" lang="ja-JP" altLang="en-US"/>
                    </a:p>
                  </a:txBody>
                  <a:tcPr/>
                </a:tc>
                <a:tc>
                  <a:txBody>
                    <a:bodyPr/>
                    <a:lstStyle/>
                    <a:p>
                      <a:r>
                        <a:rPr kumimoji="1" lang="ja-JP" altLang="en-US" sz="1050">
                          <a:latin typeface="Meiryo UI" panose="020B0604030504040204" pitchFamily="34" charset="-128"/>
                          <a:ea typeface="Meiryo UI" panose="020B0604030504040204" pitchFamily="34" charset="-128"/>
                        </a:rPr>
                        <a:t>定量が入らない場合</a:t>
                      </a:r>
                    </a:p>
                  </a:txBody>
                  <a:tcPr/>
                </a:tc>
                <a:extLst>
                  <a:ext uri="{0D108BD9-81ED-4DB2-BD59-A6C34878D82A}">
                    <a16:rowId xmlns:a16="http://schemas.microsoft.com/office/drawing/2014/main" val="1196979661"/>
                  </a:ext>
                </a:extLst>
              </a:tr>
              <a:tr h="0">
                <a:tc>
                  <a:txBody>
                    <a:bodyPr/>
                    <a:lstStyle/>
                    <a:p>
                      <a:r>
                        <a:rPr kumimoji="1" lang="ja-JP" altLang="en-US" sz="1050">
                          <a:latin typeface="Meiryo UI" panose="020B0604030504040204" pitchFamily="34" charset="-128"/>
                          <a:ea typeface="Meiryo UI" panose="020B0604030504040204" pitchFamily="34" charset="-128"/>
                        </a:rPr>
                        <a:t>ハイオク</a:t>
                      </a:r>
                    </a:p>
                  </a:txBody>
                  <a:tcPr/>
                </a:tc>
                <a:tc>
                  <a:txBody>
                    <a:bodyPr/>
                    <a:lstStyle/>
                    <a:p>
                      <a:endParaRPr kumimoji="1" lang="ja-JP" altLang="en-US" sz="1050">
                        <a:latin typeface="Meiryo UI" panose="020B0604030504040204" pitchFamily="34" charset="-128"/>
                        <a:ea typeface="Meiryo UI" panose="020B0604030504040204" pitchFamily="34" charset="-128"/>
                      </a:endParaRPr>
                    </a:p>
                  </a:txBody>
                  <a:tcPr/>
                </a:tc>
                <a:tc>
                  <a:txBody>
                    <a:bodyPr/>
                    <a:lstStyle/>
                    <a:p>
                      <a:endParaRPr kumimoji="1" lang="ja-JP" altLang="en-US" sz="105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337777953"/>
                  </a:ext>
                </a:extLst>
              </a:tr>
              <a:tr h="0">
                <a:tc>
                  <a:txBody>
                    <a:bodyPr/>
                    <a:lstStyle/>
                    <a:p>
                      <a:r>
                        <a:rPr kumimoji="1" lang="ja-JP" altLang="en-US" sz="1050">
                          <a:latin typeface="Meiryo UI" panose="020B0604030504040204" pitchFamily="34" charset="-128"/>
                          <a:ea typeface="Meiryo UI" panose="020B0604030504040204" pitchFamily="34" charset="-128"/>
                        </a:rPr>
                        <a:t>レギュラー</a:t>
                      </a:r>
                    </a:p>
                  </a:txBody>
                  <a:tcPr/>
                </a:tc>
                <a:tc>
                  <a:txBody>
                    <a:bodyPr/>
                    <a:lstStyle/>
                    <a:p>
                      <a:endParaRPr kumimoji="1" lang="ja-JP" altLang="en-US" sz="1050">
                        <a:latin typeface="Meiryo UI" panose="020B0604030504040204" pitchFamily="34" charset="-128"/>
                        <a:ea typeface="Meiryo UI" panose="020B0604030504040204" pitchFamily="34" charset="-128"/>
                      </a:endParaRPr>
                    </a:p>
                  </a:txBody>
                  <a:tcPr/>
                </a:tc>
                <a:tc>
                  <a:txBody>
                    <a:bodyPr/>
                    <a:lstStyle/>
                    <a:p>
                      <a:endParaRPr kumimoji="1" lang="ja-JP" altLang="en-US" sz="105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1470338732"/>
                  </a:ext>
                </a:extLst>
              </a:tr>
              <a:tr h="0">
                <a:tc>
                  <a:txBody>
                    <a:bodyPr/>
                    <a:lstStyle/>
                    <a:p>
                      <a:r>
                        <a:rPr kumimoji="1" lang="ja-JP" altLang="en-US" sz="1050">
                          <a:latin typeface="Meiryo UI" panose="020B0604030504040204" pitchFamily="34" charset="-128"/>
                          <a:ea typeface="Meiryo UI" panose="020B0604030504040204" pitchFamily="34" charset="-128"/>
                        </a:rPr>
                        <a:t>軽油</a:t>
                      </a:r>
                    </a:p>
                  </a:txBody>
                  <a:tcPr/>
                </a:tc>
                <a:tc>
                  <a:txBody>
                    <a:bodyPr/>
                    <a:lstStyle/>
                    <a:p>
                      <a:endParaRPr kumimoji="1" lang="ja-JP" altLang="en-US" sz="1050">
                        <a:latin typeface="Meiryo UI" panose="020B0604030504040204" pitchFamily="34" charset="-128"/>
                        <a:ea typeface="Meiryo UI" panose="020B0604030504040204" pitchFamily="34" charset="-128"/>
                      </a:endParaRPr>
                    </a:p>
                  </a:txBody>
                  <a:tcPr/>
                </a:tc>
                <a:tc>
                  <a:txBody>
                    <a:bodyPr/>
                    <a:lstStyle/>
                    <a:p>
                      <a:endParaRPr kumimoji="1" lang="ja-JP" altLang="en-US" sz="105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4064694944"/>
                  </a:ext>
                </a:extLst>
              </a:tr>
              <a:tr h="0">
                <a:tc>
                  <a:txBody>
                    <a:bodyPr/>
                    <a:lstStyle/>
                    <a:p>
                      <a:r>
                        <a:rPr kumimoji="1" lang="ja-JP" altLang="en-US" sz="1050">
                          <a:latin typeface="Meiryo UI" panose="020B0604030504040204" pitchFamily="34" charset="-128"/>
                          <a:ea typeface="Meiryo UI" panose="020B0604030504040204" pitchFamily="34" charset="-128"/>
                        </a:rPr>
                        <a:t>灯油</a:t>
                      </a:r>
                    </a:p>
                  </a:txBody>
                  <a:tcPr/>
                </a:tc>
                <a:tc>
                  <a:txBody>
                    <a:bodyPr/>
                    <a:lstStyle/>
                    <a:p>
                      <a:endParaRPr kumimoji="1" lang="ja-JP" altLang="en-US" sz="1050">
                        <a:latin typeface="Meiryo UI" panose="020B0604030504040204" pitchFamily="34" charset="-128"/>
                        <a:ea typeface="Meiryo UI" panose="020B0604030504040204" pitchFamily="34" charset="-128"/>
                      </a:endParaRPr>
                    </a:p>
                  </a:txBody>
                  <a:tcPr/>
                </a:tc>
                <a:tc>
                  <a:txBody>
                    <a:bodyPr/>
                    <a:lstStyle/>
                    <a:p>
                      <a:endParaRPr kumimoji="1" lang="ja-JP" altLang="en-US" sz="1050">
                        <a:latin typeface="Meiryo UI" panose="020B0604030504040204" pitchFamily="34" charset="-128"/>
                        <a:ea typeface="Meiryo UI" panose="020B0604030504040204" pitchFamily="34" charset="-128"/>
                      </a:endParaRPr>
                    </a:p>
                  </a:txBody>
                  <a:tcPr/>
                </a:tc>
                <a:extLst>
                  <a:ext uri="{0D108BD9-81ED-4DB2-BD59-A6C34878D82A}">
                    <a16:rowId xmlns:a16="http://schemas.microsoft.com/office/drawing/2014/main" val="140257988"/>
                  </a:ext>
                </a:extLst>
              </a:tr>
            </a:tbl>
          </a:graphicData>
        </a:graphic>
      </p:graphicFrame>
      <p:sp>
        <p:nvSpPr>
          <p:cNvPr id="20" name="テキスト ボックス 19">
            <a:extLst>
              <a:ext uri="{FF2B5EF4-FFF2-40B4-BE49-F238E27FC236}">
                <a16:creationId xmlns:a16="http://schemas.microsoft.com/office/drawing/2014/main" id="{1D81959D-FB15-A9EE-B0B9-251557CE351F}"/>
              </a:ext>
            </a:extLst>
          </p:cNvPr>
          <p:cNvSpPr txBox="1"/>
          <p:nvPr/>
        </p:nvSpPr>
        <p:spPr>
          <a:xfrm>
            <a:off x="1400294" y="8745449"/>
            <a:ext cx="4931335" cy="646331"/>
          </a:xfrm>
          <a:prstGeom prst="rect">
            <a:avLst/>
          </a:prstGeom>
          <a:noFill/>
        </p:spPr>
        <p:txBody>
          <a:bodyPr wrap="square" rtlCol="0">
            <a:spAutoFit/>
          </a:bodyPr>
          <a:lstStyle/>
          <a:p>
            <a:pPr marL="171450" lvl="0" indent="-171450" algn="just">
              <a:buFont typeface="Wingdings" pitchFamily="2" charset="2"/>
              <a:buChar char="n"/>
              <a:tabLst>
                <a:tab pos="3198813" algn="l"/>
              </a:tabLst>
              <a:defRPr/>
            </a:pPr>
            <a:r>
              <a:rPr kumimoji="1" lang="ja-JP" altLang="en-US" sz="1200">
                <a:solidFill>
                  <a:prstClr val="black"/>
                </a:solidFill>
                <a:latin typeface="Meiryo UI" panose="020B0604030504040204" pitchFamily="50" charset="-128"/>
                <a:ea typeface="Meiryo UI" panose="020B0604030504040204" pitchFamily="50" charset="-128"/>
              </a:rPr>
              <a:t>「供給方針」はスタッフ全員で同じ対応するために必要です。それがトラブルを防ぎます！</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Wingdings" pitchFamily="2" charset="2"/>
              <a:buChar char="n"/>
              <a:tabLst>
                <a:tab pos="3198813" algn="l"/>
              </a:tabLst>
            </a:pPr>
            <a:r>
              <a:rPr kumimoji="1" lang="ja-JP" altLang="en-US" sz="1200">
                <a:latin typeface="Meiryo UI" panose="020B0604030504040204" pitchFamily="34" charset="-128"/>
                <a:ea typeface="Meiryo UI" panose="020B0604030504040204" pitchFamily="34" charset="-128"/>
              </a:rPr>
              <a:t>わからないことは店長に確認</a:t>
            </a:r>
          </a:p>
        </p:txBody>
      </p:sp>
    </p:spTree>
    <p:extLst>
      <p:ext uri="{BB962C8B-B14F-4D97-AF65-F5344CB8AC3E}">
        <p14:creationId xmlns:p14="http://schemas.microsoft.com/office/powerpoint/2010/main" val="9948718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12700">
          <a:solidFill>
            <a:schemeClr val="tx1"/>
          </a:solidFill>
          <a:extLst>
            <a:ext uri="{C807C97D-BFC1-408E-A445-0C87EB9F89A2}">
              <ask:lineSketchStyleProps xmlns:ask="http://schemas.microsoft.com/office/drawing/2018/sketchyshapes">
                <ask:type>
                  <ask:lineSketchNone/>
                </ask:type>
              </ask:lineSketchStyleProps>
            </a:ext>
          </a:extLst>
        </a:ln>
      </a:spPr>
      <a:bodyPr lIns="36000" rIns="36000" rtlCol="0" anchor="ctr"/>
      <a:lstStyle>
        <a:defPPr marL="0" marR="0" indent="0" algn="just" defTabSz="457200" rtl="0" eaLnBrk="1" fontAlgn="auto" latinLnBrk="0" hangingPunct="1">
          <a:lnSpc>
            <a:spcPct val="100000"/>
          </a:lnSpc>
          <a:spcBef>
            <a:spcPts val="0"/>
          </a:spcBef>
          <a:spcAft>
            <a:spcPts val="0"/>
          </a:spcAft>
          <a:buClrTx/>
          <a:buSzTx/>
          <a:buFontTx/>
          <a:buNone/>
          <a:tabLst/>
          <a:defRPr kumimoji="1"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5939183-8557-9E42-B85E-754F7CCC0585}">
  <we:reference id="wa200005566" version="3.0.0.3" store="ja-JP"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TM16401371[[fn=アトラス]]</Template>
  <TotalTime>15726</TotalTime>
  <Words>1154</Words>
  <Application>Microsoft Macintosh PowerPoint</Application>
  <PresentationFormat>A4 210 x 297 mm</PresentationFormat>
  <Paragraphs>330</Paragraphs>
  <Slides>15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Meiryo UI</vt:lpstr>
      <vt:lpstr>MS PGothic</vt:lpstr>
      <vt:lpstr>システムフォント（レギュラー）</vt:lpstr>
      <vt:lpstr>メイリオ</vt:lpstr>
      <vt:lpstr>游ゴシック</vt:lpstr>
      <vt:lpstr>Arial</vt:lpstr>
      <vt:lpstr>Wingdings</vt:lpstr>
      <vt:lpstr>Office テーマ</vt:lpstr>
      <vt:lpstr>災害時対応マニュアル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災害時対応マニュアル</dc:title>
  <dc:subject/>
  <dc:creator>Mineyuki Tanaka</dc:creator>
  <cp:keywords/>
  <dc:description/>
  <cp:lastModifiedBy>TanakaMineyuki</cp:lastModifiedBy>
  <cp:revision>5</cp:revision>
  <cp:lastPrinted>2025-06-08T03:16:29Z</cp:lastPrinted>
  <dcterms:created xsi:type="dcterms:W3CDTF">2024-05-27T07:35:58Z</dcterms:created>
  <dcterms:modified xsi:type="dcterms:W3CDTF">2025-12-04T06:38:15Z</dcterms:modified>
  <cp:category/>
</cp:coreProperties>
</file>